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heme/theme5.xml" ContentType="application/vnd.openxmlformats-officedocument.theme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10.xml" ContentType="application/vnd.openxmlformats-officedocument.them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4" r:id="rId2"/>
    <p:sldMasterId id="2147483668" r:id="rId3"/>
    <p:sldMasterId id="2147483671" r:id="rId4"/>
    <p:sldMasterId id="2147483674" r:id="rId5"/>
    <p:sldMasterId id="2147483679" r:id="rId6"/>
    <p:sldMasterId id="2147483682" r:id="rId7"/>
    <p:sldMasterId id="2147483685" r:id="rId8"/>
    <p:sldMasterId id="2147483688" r:id="rId9"/>
  </p:sldMasterIdLst>
  <p:notesMasterIdLst>
    <p:notesMasterId r:id="rId24"/>
  </p:notesMasterIdLst>
  <p:sldIdLst>
    <p:sldId id="258" r:id="rId10"/>
    <p:sldId id="332" r:id="rId11"/>
    <p:sldId id="260" r:id="rId12"/>
    <p:sldId id="329" r:id="rId13"/>
    <p:sldId id="330" r:id="rId14"/>
    <p:sldId id="261" r:id="rId15"/>
    <p:sldId id="305" r:id="rId16"/>
    <p:sldId id="265" r:id="rId17"/>
    <p:sldId id="267" r:id="rId18"/>
    <p:sldId id="268" r:id="rId19"/>
    <p:sldId id="270" r:id="rId20"/>
    <p:sldId id="340" r:id="rId21"/>
    <p:sldId id="279" r:id="rId22"/>
    <p:sldId id="354" r:id="rId23"/>
  </p:sldIdLst>
  <p:sldSz cx="9144000" cy="6858000" type="screen4x3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33"/>
    <a:srgbClr val="003399"/>
    <a:srgbClr val="0033CC"/>
  </p:clrMru>
  <p:extLst>
    <p:ext uri="{E76CE94A-603C-4142-B9EB-6D1370010A27}">
      <p14:discardImageEditData xmlns:p14="http://schemas.microsoft.com/office/powerpoint/2010/main" xmlns="" val="1"/>
    </p:ext>
    <p:ext uri="{D31A062A-798A-4329-ABDD-BBA856620510}">
      <p14:defaultImageDpi xmlns:p14="http://schemas.microsoft.com/office/powerpoint/2010/main" xmlns="" val="15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20"/>
    <p:restoredTop sz="94324" autoAdjust="0"/>
  </p:normalViewPr>
  <p:slideViewPr>
    <p:cSldViewPr>
      <p:cViewPr varScale="1">
        <p:scale>
          <a:sx n="91" d="100"/>
          <a:sy n="91" d="100"/>
        </p:scale>
        <p:origin x="-564" y="-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theme" Target="theme/theme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565977-D25A-4838-9B0B-19B54F73B901}" type="datetimeFigureOut">
              <a:rPr lang="en-US" smtClean="0"/>
              <a:pPr/>
              <a:t>3/15/2017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BB0724-78A0-4F9D-9793-A13E5E4E2D5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74346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993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8FD035F-C164-44CB-9B82-4B5270CB02A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16227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C0AAFDC-985F-4CBD-BC18-1397DF0E5002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02419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034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222F736-10D6-4547-9943-822988CFA73E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15627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054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065A5F6-1C2F-41CF-9F77-25083E8AA2D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77679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2A9A947-7666-4FE9-96E9-6CF5AF1A5A3E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93053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85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60FDEEA-A7E1-4669-ACC1-A1B4D818F93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01840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77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6A30BA-9F3C-4D3B-A3EB-5555343A6B2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67420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hyperlink" Target="http://www.bea.gov/" TargetMode="External"/><Relationship Id="rId3" Type="http://schemas.openxmlformats.org/officeDocument/2006/relationships/hyperlink" Target="http://www.gregmankiw.blogspot.com/" TargetMode="External"/><Relationship Id="rId7" Type="http://schemas.openxmlformats.org/officeDocument/2006/relationships/hyperlink" Target="http://www.freakonomics.com/blog/" TargetMode="External"/><Relationship Id="rId12" Type="http://schemas.openxmlformats.org/officeDocument/2006/relationships/image" Target="../media/image15.png"/><Relationship Id="rId2" Type="http://schemas.openxmlformats.org/officeDocument/2006/relationships/image" Target="../media/image10.jpeg"/><Relationship Id="rId16" Type="http://schemas.openxmlformats.org/officeDocument/2006/relationships/image" Target="../media/image17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2.png"/><Relationship Id="rId11" Type="http://schemas.openxmlformats.org/officeDocument/2006/relationships/hyperlink" Target="http://blogs.worthpublishers.com/econblog/" TargetMode="External"/><Relationship Id="rId5" Type="http://schemas.openxmlformats.org/officeDocument/2006/relationships/hyperlink" Target="http://marginalrevolution.com/" TargetMode="External"/><Relationship Id="rId15" Type="http://schemas.openxmlformats.org/officeDocument/2006/relationships/hyperlink" Target="http://krugman.blogs.nytimes.com/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hyperlink" Target="http://www.bls.gov/" TargetMode="External"/><Relationship Id="rId1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8153536" y="-76200"/>
            <a:ext cx="943896" cy="990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ight Arrow 8">
            <a:hlinkClick r:id="" action="ppaction://noaction"/>
          </p:cNvPr>
          <p:cNvSpPr/>
          <p:nvPr/>
        </p:nvSpPr>
        <p:spPr>
          <a:xfrm>
            <a:off x="0" y="5952053"/>
            <a:ext cx="1143000" cy="905947"/>
          </a:xfrm>
          <a:prstGeom prst="rightArrow">
            <a:avLst>
              <a:gd name="adj1" fmla="val 47162"/>
              <a:gd name="adj2" fmla="val 485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spc="60" dirty="0" smtClean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  <a:hlinkClick r:id="" action="ppaction://noaction"/>
              </a:rPr>
              <a:t>To </a:t>
            </a:r>
            <a:r>
              <a:rPr lang="en-US" sz="1100" b="1" spc="60" dirty="0" smtClean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</a:rPr>
              <a:t>Active Learning</a:t>
            </a:r>
            <a:endParaRPr lang="en-US" sz="11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pic>
        <p:nvPicPr>
          <p:cNvPr id="10" name="Picture 9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7974496" y="6028188"/>
            <a:ext cx="1143000" cy="8569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26895" y="6209547"/>
            <a:ext cx="634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" action="ppaction://noaction"/>
              </a:rPr>
              <a:t>To Video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14591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0EB2B95-EA4E-4992-810B-4F372A161F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26531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4763" y="5486400"/>
            <a:ext cx="9136063" cy="1371600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anchor="ctr">
            <a:normAutofit/>
          </a:bodyPr>
          <a:lstStyle/>
          <a:p>
            <a:pPr algn="r">
              <a:defRPr/>
            </a:pPr>
            <a:endParaRPr lang="en-US" sz="4800" spc="50" dirty="0">
              <a:latin typeface="Candar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1938" y="5335250"/>
            <a:ext cx="339566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8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ea typeface="Tahoma" pitchFamily="34" charset="0"/>
                <a:cs typeface="Tahoma" pitchFamily="34" charset="0"/>
              </a:rPr>
              <a:t>8(23)</a:t>
            </a:r>
            <a:endParaRPr lang="en-US" sz="8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418306" y="5965795"/>
            <a:ext cx="13589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cap="all" dirty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ea typeface="+mj-ea"/>
                <a:cs typeface="+mj-cs"/>
              </a:rPr>
              <a:t>Chapter</a:t>
            </a:r>
            <a:endParaRPr lang="en-US" sz="2000" b="1" cap="all" dirty="0">
              <a:solidFill>
                <a:schemeClr val="bg1">
                  <a:lumMod val="75000"/>
                </a:schemeClr>
              </a:solidFill>
              <a:latin typeface="Gill Sans MT" pitchFamily="34" charset="0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4763" y="4953000"/>
            <a:ext cx="9148763" cy="338137"/>
          </a:xfrm>
          <a:prstGeom prst="rect">
            <a:avLst/>
          </a:prstGeom>
          <a:solidFill>
            <a:schemeClr val="tx1">
              <a:alpha val="52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cap="small" spc="400" dirty="0">
                <a:solidFill>
                  <a:schemeClr val="bg1"/>
                </a:solidFill>
                <a:latin typeface="Tw Cen MT" pitchFamily="34" charset="0"/>
              </a:rPr>
              <a:t>Dynamic PowerPoint™ Slides by Solina Lindahl</a:t>
            </a:r>
          </a:p>
        </p:txBody>
      </p:sp>
      <p:pic>
        <p:nvPicPr>
          <p:cNvPr id="159746" name="Picture 2" descr="C:\Users\solina\Dropbox\Krugman 3e Dynamic PPTs\Krugman 3e material\covers\Krugman3e_Econ_FrontCover.jpg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4840941" y="0"/>
            <a:ext cx="4303059" cy="118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 txBox="1">
            <a:spLocks/>
          </p:cNvSpPr>
          <p:nvPr userDrawn="1"/>
        </p:nvSpPr>
        <p:spPr>
          <a:xfrm>
            <a:off x="1363649" y="5367133"/>
            <a:ext cx="7772400" cy="137160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5400" b="1" i="0" u="none" strike="noStrike" kern="1200" cap="none" spc="100" baseline="0" smtClean="0">
                <a:solidFill>
                  <a:srgbClr val="FF3300"/>
                </a:solidFill>
                <a:effectLst/>
                <a:latin typeface="Candara" pitchFamily="34" charset="0"/>
                <a:ea typeface="+mj-ea"/>
                <a:cs typeface="+mj-cs"/>
              </a:defRPr>
            </a:lvl1pPr>
          </a:lstStyle>
          <a:p>
            <a:r>
              <a:rPr lang="en-US" sz="4800" b="1" i="0" u="none" strike="noStrike" kern="1200" cap="none" spc="100" baseline="0" dirty="0" smtClean="0">
                <a:solidFill>
                  <a:srgbClr val="FF3300"/>
                </a:solidFill>
                <a:effectLst/>
                <a:latin typeface="Candara" pitchFamily="34" charset="0"/>
                <a:ea typeface="+mj-ea"/>
                <a:cs typeface="+mj-cs"/>
              </a:rPr>
              <a:t>Unemployment and Inflation</a:t>
            </a:r>
            <a:endParaRPr lang="en-US" sz="4000" b="1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964926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4DE6-8B77-400C-8F66-8B96B952C9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36961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0" y="5715000"/>
            <a:ext cx="9144000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0" y="2514600"/>
            <a:ext cx="9144000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8" descr="mf57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1F6"/>
              </a:clrFrom>
              <a:clrTo>
                <a:srgbClr val="FFF1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467600" y="0"/>
            <a:ext cx="16764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0" y="1676400"/>
            <a:ext cx="9144000" cy="369888"/>
          </a:xfrm>
          <a:prstGeom prst="rect">
            <a:avLst/>
          </a:prstGeom>
          <a:solidFill>
            <a:srgbClr val="CCFF33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US" b="1" i="1" dirty="0">
                <a:latin typeface="Arial" charset="0"/>
              </a:rPr>
              <a:t>Some good blogs and other sites to get the juices flowing: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6629400" cy="784225"/>
          </a:xfrm>
          <a:prstGeom prst="rect">
            <a:avLst/>
          </a:prstGeom>
          <a:noFill/>
          <a:effectLst/>
        </p:spPr>
        <p:txBody>
          <a:bodyPr/>
          <a:lstStyle>
            <a:lvl1pPr>
              <a:defRPr sz="360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latin typeface="Century Gothic" pitchFamily="34" charset="0"/>
                <a:cs typeface="Arial" pitchFamily="34" charset="0"/>
              </a:rPr>
              <a:t>Food for Thought….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latin typeface="Century Gothic" pitchFamily="34" charset="0"/>
              <a:cs typeface="Arial" pitchFamily="34" charset="0"/>
            </a:endParaRPr>
          </a:p>
        </p:txBody>
      </p:sp>
      <p:pic>
        <p:nvPicPr>
          <p:cNvPr id="7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172200" y="3894138"/>
            <a:ext cx="2724150" cy="51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1497013" y="2878138"/>
            <a:ext cx="2998787" cy="539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162550" y="2819400"/>
            <a:ext cx="2686050" cy="657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>
            <a:hlinkClick r:id="rId9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38200" y="5849938"/>
            <a:ext cx="2667000" cy="363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>
            <a:hlinkClick r:id="rId11"/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819400" y="4824413"/>
            <a:ext cx="3689350" cy="585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>
            <a:hlinkClick r:id="rId13"/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175250" y="5838825"/>
            <a:ext cx="3130550" cy="384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4928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2CC41E-FED2-45C2-81A4-A3B1F8E0267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>
              <a:defRPr sz="1100" i="0" cap="small" spc="400" baseline="0" smtClean="0"/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33794" name="Picture 2">
            <a:hlinkClick r:id="rId15"/>
          </p:cNvPr>
          <p:cNvPicPr>
            <a:picLocks noChangeAspect="1" noChangeArrowheads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91934" y="3737661"/>
            <a:ext cx="2895599" cy="830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2051745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1313" indent="0"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0"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Right Arrow 8">
            <a:hlinkClick r:id="" action="ppaction://noaction"/>
          </p:cNvPr>
          <p:cNvSpPr/>
          <p:nvPr userDrawn="1"/>
        </p:nvSpPr>
        <p:spPr>
          <a:xfrm>
            <a:off x="0" y="6081474"/>
            <a:ext cx="1524000" cy="776526"/>
          </a:xfrm>
          <a:prstGeom prst="rightArrow">
            <a:avLst>
              <a:gd name="adj1" fmla="val 47162"/>
              <a:gd name="adj2" fmla="val 485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 smtClean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pic>
        <p:nvPicPr>
          <p:cNvPr id="10" name="Picture 9">
            <a:hlinkClick r:id="" action="ppaction://noaction"/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7974496" y="6028188"/>
            <a:ext cx="1143000" cy="856979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>
            <a:off x="0" y="1287308"/>
            <a:ext cx="9144000" cy="0"/>
          </a:xfrm>
          <a:prstGeom prst="line">
            <a:avLst/>
          </a:prstGeom>
          <a:ln w="76200" cmpd="sng">
            <a:solidFill>
              <a:schemeClr val="tx2">
                <a:lumMod val="40000"/>
                <a:lumOff val="60000"/>
                <a:alpha val="49000"/>
              </a:schemeClr>
            </a:solidFill>
            <a:prstDash val="soli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867400" y="51250"/>
            <a:ext cx="3276600" cy="1353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Straight Connector 15"/>
          <p:cNvCxnSpPr/>
          <p:nvPr userDrawn="1"/>
        </p:nvCxnSpPr>
        <p:spPr>
          <a:xfrm>
            <a:off x="0" y="5791200"/>
            <a:ext cx="9144000" cy="0"/>
          </a:xfrm>
          <a:prstGeom prst="line">
            <a:avLst/>
          </a:prstGeom>
          <a:ln w="76200" cmpd="sng">
            <a:solidFill>
              <a:schemeClr val="tx2">
                <a:lumMod val="40000"/>
                <a:lumOff val="60000"/>
                <a:alpha val="49000"/>
              </a:schemeClr>
            </a:solidFill>
            <a:prstDash val="soli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173374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4763" y="5486400"/>
            <a:ext cx="9136063" cy="1371600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anchor="ctr">
            <a:normAutofit/>
          </a:bodyPr>
          <a:lstStyle/>
          <a:p>
            <a:pPr algn="r">
              <a:defRPr/>
            </a:pPr>
            <a:endParaRPr lang="en-US" sz="4800" spc="50" dirty="0">
              <a:latin typeface="Candar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1938" y="5181600"/>
            <a:ext cx="887412" cy="1862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ea typeface="Tahoma" pitchFamily="34" charset="0"/>
                <a:cs typeface="Tahoma" pitchFamily="34" charset="0"/>
              </a:rPr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-418306" y="5965795"/>
            <a:ext cx="13589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cap="all" dirty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ea typeface="+mj-ea"/>
                <a:cs typeface="+mj-cs"/>
              </a:rPr>
              <a:t>Chapter</a:t>
            </a:r>
            <a:endParaRPr lang="en-US" sz="2000" b="1" cap="all" dirty="0">
              <a:solidFill>
                <a:schemeClr val="bg1">
                  <a:lumMod val="75000"/>
                </a:schemeClr>
              </a:solidFill>
              <a:latin typeface="Gill Sans MT" pitchFamily="34" charset="0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4763" y="4953000"/>
            <a:ext cx="9148763" cy="338137"/>
          </a:xfrm>
          <a:prstGeom prst="rect">
            <a:avLst/>
          </a:prstGeom>
          <a:solidFill>
            <a:schemeClr val="tx1">
              <a:alpha val="52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cap="small" spc="400" dirty="0">
                <a:solidFill>
                  <a:schemeClr val="bg1"/>
                </a:solidFill>
                <a:latin typeface="Tw Cen MT" pitchFamily="34" charset="0"/>
              </a:rPr>
              <a:t>Dynamic PowerPoint™ Slides by Solina Lindahl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5486398"/>
            <a:ext cx="7772400" cy="1371601"/>
          </a:xfrm>
          <a:noFill/>
        </p:spPr>
        <p:txBody>
          <a:bodyPr>
            <a:noAutofit/>
          </a:bodyPr>
          <a:lstStyle>
            <a:lvl1pPr algn="r">
              <a:defRPr lang="en-US" sz="5400" b="1" i="0" u="none" strike="noStrike" cap="none" spc="100" baseline="0" smtClean="0">
                <a:solidFill>
                  <a:srgbClr val="FF3300"/>
                </a:solidFill>
                <a:effectLst/>
                <a:latin typeface="Candara" pitchFamily="34" charset="0"/>
              </a:defRPr>
            </a:lvl1pPr>
          </a:lstStyle>
          <a:p>
            <a:r>
              <a:rPr lang="en-US" dirty="0" smtClean="0"/>
              <a:t>First Principles</a:t>
            </a:r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00300" y="6629400"/>
            <a:ext cx="43434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9B2C18-4E02-4E6A-91FC-517D930E6D4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59746" name="Picture 2" descr="C:\Users\solina\Dropbox\Krugman 3e Dynamic PPTs\Krugman 3e material\covers\Krugman3e_Econ_FrontCover.jpg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4840941" y="0"/>
            <a:ext cx="4303059" cy="118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381860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1"/>
          <p:cNvSpPr>
            <a:spLocks noChangeShapeType="1"/>
          </p:cNvSpPr>
          <p:nvPr/>
        </p:nvSpPr>
        <p:spPr bwMode="auto">
          <a:xfrm>
            <a:off x="0" y="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2813"/>
          </a:xfrm>
          <a:solidFill>
            <a:schemeClr val="accent5"/>
          </a:solidFill>
        </p:spPr>
        <p:txBody>
          <a:bodyPr/>
          <a:lstStyle>
            <a:lvl1pPr algn="ctr">
              <a:defRPr sz="4800" b="0" spc="3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 pitchFamily="34" charset="0"/>
              <a:buChar char="•"/>
              <a:defRPr>
                <a:latin typeface="Arial" pitchFamily="34" charset="0"/>
                <a:cs typeface="Arial" pitchFamily="34" charset="0"/>
              </a:defRPr>
            </a:lvl1pPr>
            <a:lvl2pPr>
              <a:buFont typeface="Arial" pitchFamily="34" charset="0"/>
              <a:buChar char="•"/>
              <a:defRPr sz="3200" b="1">
                <a:latin typeface="Arial" pitchFamily="34" charset="0"/>
                <a:cs typeface="Arial" pitchFamily="34" charset="0"/>
              </a:defRPr>
            </a:lvl2pPr>
            <a:lvl3pPr>
              <a:buFont typeface="Arial" pitchFamily="34" charset="0"/>
              <a:buChar char="•"/>
              <a:defRPr sz="2800" b="1">
                <a:latin typeface="Arial" pitchFamily="34" charset="0"/>
                <a:cs typeface="Arial" pitchFamily="34" charset="0"/>
              </a:defRPr>
            </a:lvl3pPr>
            <a:lvl4pPr>
              <a:buFont typeface="Arial" pitchFamily="34" charset="0"/>
              <a:buChar char="•"/>
              <a:defRPr sz="2400" b="1">
                <a:latin typeface="Arial" pitchFamily="34" charset="0"/>
                <a:cs typeface="Arial" pitchFamily="34" charset="0"/>
              </a:defRPr>
            </a:lvl4pPr>
            <a:lvl5pPr>
              <a:buFont typeface="Arial" pitchFamily="34" charset="0"/>
              <a:buChar char="•"/>
              <a:defRPr sz="2400" b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Oval 7"/>
          <p:cNvSpPr/>
          <p:nvPr userDrawn="1"/>
        </p:nvSpPr>
        <p:spPr bwMode="auto">
          <a:xfrm>
            <a:off x="8305800" y="6492240"/>
            <a:ext cx="457200" cy="365760"/>
          </a:xfrm>
          <a:prstGeom prst="ellipse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8382000" y="6492875"/>
            <a:ext cx="3810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Century Gothic" pitchFamily="34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4-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686800" y="6492240"/>
            <a:ext cx="457200" cy="365760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Century Gothic" pitchFamily="34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A61F0A8-952B-4500-9ABC-60817A0249C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2085481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 baseline="0">
                <a:latin typeface="Candara" pitchFamily="34" charset="0"/>
              </a:defRPr>
            </a:lvl1pPr>
            <a:lvl2pPr>
              <a:defRPr sz="3200" baseline="0">
                <a:latin typeface="Candara" pitchFamily="34" charset="0"/>
              </a:defRPr>
            </a:lvl2pPr>
            <a:lvl3pPr>
              <a:defRPr sz="2800" baseline="0">
                <a:latin typeface="Candara" pitchFamily="34" charset="0"/>
              </a:defRPr>
            </a:lvl3pPr>
            <a:lvl4pPr>
              <a:defRPr sz="2400" baseline="0">
                <a:latin typeface="Candara" pitchFamily="34" charset="0"/>
              </a:defRPr>
            </a:lvl4pPr>
            <a:lvl5pPr>
              <a:defRPr sz="2400" baseline="0">
                <a:latin typeface="Candar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0629339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500" y="2019300"/>
            <a:ext cx="3086100" cy="3573463"/>
          </a:xfrm>
        </p:spPr>
        <p:txBody>
          <a:bodyPr/>
          <a:lstStyle>
            <a:lvl1pPr>
              <a:defRPr sz="2800">
                <a:latin typeface="Century Gothic" pitchFamily="34" charset="0"/>
              </a:defRPr>
            </a:lvl1pPr>
            <a:lvl2pPr>
              <a:defRPr sz="2400">
                <a:latin typeface="Century Gothic" pitchFamily="34" charset="0"/>
              </a:defRPr>
            </a:lvl2pPr>
            <a:lvl3pPr>
              <a:defRPr sz="2000">
                <a:latin typeface="Century Gothic" pitchFamily="34" charset="0"/>
              </a:defRPr>
            </a:lvl3pPr>
            <a:lvl4pPr>
              <a:defRPr sz="1800">
                <a:latin typeface="Century Gothic" pitchFamily="34" charset="0"/>
              </a:defRPr>
            </a:lvl4pPr>
            <a:lvl5pPr>
              <a:defRPr sz="18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6600" y="1143000"/>
            <a:ext cx="5867400" cy="4983163"/>
          </a:xfrm>
        </p:spPr>
        <p:txBody>
          <a:bodyPr>
            <a:normAutofit/>
          </a:bodyPr>
          <a:lstStyle>
            <a:lvl1pPr>
              <a:defRPr sz="3200">
                <a:latin typeface="Century Gothic" pitchFamily="34" charset="0"/>
              </a:defRPr>
            </a:lvl1pPr>
            <a:lvl2pPr>
              <a:defRPr sz="2800">
                <a:latin typeface="Century Gothic" pitchFamily="34" charset="0"/>
              </a:defRPr>
            </a:lvl2pPr>
            <a:lvl3pPr>
              <a:defRPr sz="2400">
                <a:latin typeface="Century Gothic" pitchFamily="34" charset="0"/>
              </a:defRPr>
            </a:lvl3pPr>
            <a:lvl4pPr>
              <a:defRPr sz="2000">
                <a:latin typeface="Century Gothic" pitchFamily="34" charset="0"/>
              </a:defRPr>
            </a:lvl4pPr>
            <a:lvl5pPr>
              <a:defRPr sz="20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985262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 baseline="0">
                <a:latin typeface="Candara" pitchFamily="34" charset="0"/>
              </a:defRPr>
            </a:lvl1pPr>
            <a:lvl2pPr>
              <a:defRPr sz="3200" baseline="0">
                <a:latin typeface="Candara" pitchFamily="34" charset="0"/>
              </a:defRPr>
            </a:lvl2pPr>
            <a:lvl3pPr>
              <a:defRPr sz="2800" baseline="0">
                <a:latin typeface="Candara" pitchFamily="34" charset="0"/>
              </a:defRPr>
            </a:lvl3pPr>
            <a:lvl4pPr>
              <a:defRPr sz="2400" baseline="0">
                <a:latin typeface="Candara" pitchFamily="34" charset="0"/>
              </a:defRPr>
            </a:lvl4pPr>
            <a:lvl5pPr>
              <a:defRPr sz="2400" baseline="0">
                <a:latin typeface="Candar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4098404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FE03AFB-B9F6-4CDF-B69E-81B5D8A6FB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640978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500" y="2019300"/>
            <a:ext cx="3086100" cy="3573463"/>
          </a:xfrm>
        </p:spPr>
        <p:txBody>
          <a:bodyPr/>
          <a:lstStyle>
            <a:lvl1pPr>
              <a:defRPr sz="2800">
                <a:latin typeface="Century Gothic" pitchFamily="34" charset="0"/>
              </a:defRPr>
            </a:lvl1pPr>
            <a:lvl2pPr>
              <a:defRPr sz="2400">
                <a:latin typeface="Century Gothic" pitchFamily="34" charset="0"/>
              </a:defRPr>
            </a:lvl2pPr>
            <a:lvl3pPr>
              <a:defRPr sz="2000">
                <a:latin typeface="Century Gothic" pitchFamily="34" charset="0"/>
              </a:defRPr>
            </a:lvl3pPr>
            <a:lvl4pPr>
              <a:defRPr sz="1800">
                <a:latin typeface="Century Gothic" pitchFamily="34" charset="0"/>
              </a:defRPr>
            </a:lvl4pPr>
            <a:lvl5pPr>
              <a:defRPr sz="18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6600" y="1143000"/>
            <a:ext cx="5867400" cy="4983163"/>
          </a:xfrm>
        </p:spPr>
        <p:txBody>
          <a:bodyPr>
            <a:normAutofit/>
          </a:bodyPr>
          <a:lstStyle>
            <a:lvl1pPr>
              <a:defRPr sz="3200">
                <a:latin typeface="Century Gothic" pitchFamily="34" charset="0"/>
              </a:defRPr>
            </a:lvl1pPr>
            <a:lvl2pPr>
              <a:defRPr sz="2800">
                <a:latin typeface="Century Gothic" pitchFamily="34" charset="0"/>
              </a:defRPr>
            </a:lvl2pPr>
            <a:lvl3pPr>
              <a:defRPr sz="2400">
                <a:latin typeface="Century Gothic" pitchFamily="34" charset="0"/>
              </a:defRPr>
            </a:lvl3pPr>
            <a:lvl4pPr>
              <a:defRPr sz="2000">
                <a:latin typeface="Century Gothic" pitchFamily="34" charset="0"/>
              </a:defRPr>
            </a:lvl4pPr>
            <a:lvl5pPr>
              <a:defRPr sz="20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1215991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 baseline="0">
                <a:latin typeface="Candara" pitchFamily="34" charset="0"/>
              </a:defRPr>
            </a:lvl1pPr>
            <a:lvl2pPr>
              <a:defRPr sz="3200" baseline="0">
                <a:latin typeface="Candara" pitchFamily="34" charset="0"/>
              </a:defRPr>
            </a:lvl2pPr>
            <a:lvl3pPr>
              <a:defRPr sz="2800" baseline="0">
                <a:latin typeface="Candara" pitchFamily="34" charset="0"/>
              </a:defRPr>
            </a:lvl3pPr>
            <a:lvl4pPr>
              <a:defRPr sz="2400" baseline="0">
                <a:latin typeface="Candara" pitchFamily="34" charset="0"/>
              </a:defRPr>
            </a:lvl4pPr>
            <a:lvl5pPr>
              <a:defRPr sz="2400" baseline="0">
                <a:latin typeface="Candar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5930893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500" y="2019300"/>
            <a:ext cx="3086100" cy="3573463"/>
          </a:xfrm>
        </p:spPr>
        <p:txBody>
          <a:bodyPr/>
          <a:lstStyle>
            <a:lvl1pPr>
              <a:defRPr sz="2800">
                <a:latin typeface="Century Gothic" pitchFamily="34" charset="0"/>
              </a:defRPr>
            </a:lvl1pPr>
            <a:lvl2pPr>
              <a:defRPr sz="2400">
                <a:latin typeface="Century Gothic" pitchFamily="34" charset="0"/>
              </a:defRPr>
            </a:lvl2pPr>
            <a:lvl3pPr>
              <a:defRPr sz="2000">
                <a:latin typeface="Century Gothic" pitchFamily="34" charset="0"/>
              </a:defRPr>
            </a:lvl3pPr>
            <a:lvl4pPr>
              <a:defRPr sz="1800">
                <a:latin typeface="Century Gothic" pitchFamily="34" charset="0"/>
              </a:defRPr>
            </a:lvl4pPr>
            <a:lvl5pPr>
              <a:defRPr sz="18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6600" y="1143000"/>
            <a:ext cx="5867400" cy="4983163"/>
          </a:xfrm>
        </p:spPr>
        <p:txBody>
          <a:bodyPr>
            <a:normAutofit/>
          </a:bodyPr>
          <a:lstStyle>
            <a:lvl1pPr>
              <a:defRPr sz="3200">
                <a:latin typeface="Century Gothic" pitchFamily="34" charset="0"/>
              </a:defRPr>
            </a:lvl1pPr>
            <a:lvl2pPr>
              <a:defRPr sz="2800">
                <a:latin typeface="Century Gothic" pitchFamily="34" charset="0"/>
              </a:defRPr>
            </a:lvl2pPr>
            <a:lvl3pPr>
              <a:defRPr sz="2400">
                <a:latin typeface="Century Gothic" pitchFamily="34" charset="0"/>
              </a:defRPr>
            </a:lvl3pPr>
            <a:lvl4pPr>
              <a:defRPr sz="2000">
                <a:latin typeface="Century Gothic" pitchFamily="34" charset="0"/>
              </a:defRPr>
            </a:lvl4pPr>
            <a:lvl5pPr>
              <a:defRPr sz="20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844342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67197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0886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003489" y="0"/>
            <a:ext cx="1140511" cy="771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6133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1482914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-11113"/>
            <a:ext cx="990600" cy="1104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1828800" y="2438400"/>
            <a:ext cx="5245100" cy="393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-31750"/>
            <a:ext cx="8153400" cy="946150"/>
          </a:xfrm>
          <a:noFill/>
        </p:spPr>
        <p:txBody>
          <a:bodyPr/>
          <a:lstStyle>
            <a:lvl1pPr algn="l">
              <a:defRPr sz="4000" baseline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381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53400" y="6400800"/>
            <a:ext cx="4572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DA3B3C-7DE4-43E0-A845-64C93BD37BF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9921612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bg>
      <p:bgPr>
        <a:blipFill dpi="0" rotWithShape="0"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0"/>
            <a:ext cx="9144000" cy="9445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rgbClr val="FFC000"/>
                </a:solidFill>
              </a:defRPr>
            </a:lvl1pPr>
          </a:lstStyle>
          <a:p>
            <a:pPr>
              <a:defRPr/>
            </a:pPr>
            <a:r>
              <a:rPr lang="en-US" sz="5400" b="1" cap="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Condensed" pitchFamily="34" charset="0"/>
                <a:ea typeface="+mj-ea"/>
                <a:cs typeface="+mj-cs"/>
              </a:rPr>
              <a:t>See the </a:t>
            </a:r>
            <a:r>
              <a:rPr lang="en-US" sz="5400" b="1" cap="all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Condensed" pitchFamily="34" charset="0"/>
                <a:ea typeface="+mj-ea"/>
                <a:cs typeface="+mj-cs"/>
              </a:rPr>
              <a:t>invisible</a:t>
            </a:r>
            <a:r>
              <a:rPr lang="en-US" sz="5400" b="1" cap="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Condensed" pitchFamily="34" charset="0"/>
                <a:ea typeface="+mj-ea"/>
                <a:cs typeface="+mj-cs"/>
              </a:rPr>
              <a:t> hand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9144000" cy="9445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rgbClr val="FFC000"/>
                </a:solidFill>
              </a:defRPr>
            </a:lvl1pPr>
          </a:lstStyle>
          <a:p>
            <a:pPr>
              <a:defRPr/>
            </a:pPr>
            <a:r>
              <a:rPr lang="en-US" sz="5400" b="1" cap="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Condensed" pitchFamily="34" charset="0"/>
                <a:ea typeface="+mj-ea"/>
                <a:cs typeface="+mj-cs"/>
              </a:rPr>
              <a:t>See the </a:t>
            </a:r>
            <a:r>
              <a:rPr lang="en-US" sz="5400" b="1" cap="all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Condensed" pitchFamily="34" charset="0"/>
                <a:ea typeface="+mj-ea"/>
                <a:cs typeface="+mj-cs"/>
              </a:rPr>
              <a:t>invisible</a:t>
            </a:r>
            <a:r>
              <a:rPr lang="en-US" sz="5400" b="1" cap="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Condensed" pitchFamily="34" charset="0"/>
                <a:ea typeface="+mj-ea"/>
                <a:cs typeface="+mj-cs"/>
              </a:rPr>
              <a:t> hand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381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86800" y="6629400"/>
            <a:ext cx="4572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792435-3FB9-44AA-AFAB-9C75A2BA8B1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2170188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6629400"/>
            <a:ext cx="5334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C2E9A3-CF58-4EC8-9DF2-A6CC9EAC2CD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75844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0EB2B95-EA4E-4992-810B-4F372A161F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36253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slide" Target="../slides/slide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" Target="../slides/slide1.xml"/><Relationship Id="rId3" Type="http://schemas.openxmlformats.org/officeDocument/2006/relationships/slideLayout" Target="../slideLayouts/slideLayout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1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slide" Target="../slides/slide1.xml"/><Relationship Id="rId4" Type="http://schemas.openxmlformats.org/officeDocument/2006/relationships/image" Target="../media/image19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0.png"/><Relationship Id="rId4" Type="http://schemas.openxmlformats.org/officeDocument/2006/relationships/slide" Target="../slides/slide1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1.png"/><Relationship Id="rId4" Type="http://schemas.openxmlformats.org/officeDocument/2006/relationships/slide" Target="../slides/slide1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3.xml"/><Relationship Id="rId4" Type="http://schemas.openxmlformats.org/officeDocument/2006/relationships/slide" Target="../slides/slid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830388"/>
            <a:ext cx="86868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990600" y="120650"/>
            <a:ext cx="8153400" cy="946150"/>
          </a:xfrm>
          <a:prstGeom prst="rect">
            <a:avLst/>
          </a:prstGeom>
          <a:noFill/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i="1" kern="1200" baseline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9pPr>
          </a:lstStyle>
          <a:p>
            <a:r>
              <a:rPr lang="en-US" dirty="0" smtClean="0"/>
              <a:t>Take a look…..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-11133"/>
            <a:ext cx="990600" cy="1104743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hlinkClick r:id="rId5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5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i="1" kern="1200">
          <a:noFill/>
          <a:latin typeface="Century Gothic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6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1pPr>
      <a:lvl2pPr marL="4572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2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2pPr>
      <a:lvl3pPr marL="9144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8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3pPr>
      <a:lvl4pPr marL="13716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4pPr>
      <a:lvl5pPr marL="18288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chemeClr val="accent5">
              <a:lumMod val="20000"/>
              <a:lumOff val="80000"/>
              <a:alpha val="44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990600"/>
            <a:ext cx="88392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838200"/>
            <a:ext cx="9144000" cy="0"/>
          </a:xfrm>
          <a:prstGeom prst="line">
            <a:avLst/>
          </a:prstGeom>
          <a:ln w="127000" cmpd="sng">
            <a:solidFill>
              <a:schemeClr val="tx2">
                <a:lumMod val="20000"/>
                <a:lumOff val="80000"/>
                <a:alpha val="71000"/>
              </a:schemeClr>
            </a:solidFill>
            <a:prstDash val="soli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hlinkClick r:id="rId8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8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74680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90" r:id="rId4"/>
    <p:sldLayoutId id="2147483691" r:id="rId5"/>
    <p:sldLayoutId id="2147483692" r:id="rId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algn="r" defTabSz="914400" rtl="0" eaLnBrk="1" latinLnBrk="0" hangingPunct="1">
        <a:spcBef>
          <a:spcPct val="0"/>
        </a:spcBef>
        <a:buNone/>
        <a:defRPr sz="4400" b="1" kern="1200" spc="-200" baseline="0">
          <a:solidFill>
            <a:schemeClr val="accent6">
              <a:lumMod val="75000"/>
            </a:schemeClr>
          </a:solidFill>
          <a:latin typeface="Candara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32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1pPr>
      <a:lvl2pPr marL="457200" indent="0" algn="l" defTabSz="914400" rtl="0" eaLnBrk="1" latinLnBrk="0" hangingPunct="1">
        <a:spcBef>
          <a:spcPct val="20000"/>
        </a:spcBef>
        <a:buFontTx/>
        <a:buNone/>
        <a:defRPr sz="28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Tx/>
        <a:buNone/>
        <a:defRPr sz="24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Tx/>
        <a:buNone/>
        <a:defRPr sz="20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Tx/>
        <a:buNone/>
        <a:defRPr sz="20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a:blip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722437"/>
            <a:ext cx="9144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45768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44DE6-8B77-400C-8F66-8B96B952C9B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3875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12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C80E936-C63C-43A2-9E7F-B6560F63783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Candara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6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1pPr>
      <a:lvl2pPr marL="4572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2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2pPr>
      <a:lvl3pPr marL="9144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8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3pPr>
      <a:lvl4pPr marL="13716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4pPr>
      <a:lvl5pPr marL="18288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/>
        </p:nvSpPr>
        <p:spPr>
          <a:xfrm>
            <a:off x="0" y="0"/>
            <a:ext cx="7543800" cy="1161633"/>
          </a:xfrm>
          <a:prstGeom prst="rightArrow">
            <a:avLst>
              <a:gd name="adj1" fmla="val 50000"/>
              <a:gd name="adj2" fmla="val 7874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spc="60" dirty="0" smtClean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</a:rPr>
              <a:t>Active Learning: Practice</a:t>
            </a:r>
            <a:endParaRPr lang="en-US" sz="32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pic>
        <p:nvPicPr>
          <p:cNvPr id="12292" name="Picture 11" descr="Pencil_8160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895042" y="47416"/>
            <a:ext cx="224895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295400"/>
            <a:ext cx="8458200" cy="506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Oval 12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hlinkClick r:id="rId5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5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  <p:sp>
        <p:nvSpPr>
          <p:cNvPr id="8" name="Right Arrow 7">
            <a:hlinkClick r:id="" action="ppaction://noaction"/>
          </p:cNvPr>
          <p:cNvSpPr/>
          <p:nvPr/>
        </p:nvSpPr>
        <p:spPr>
          <a:xfrm>
            <a:off x="0" y="6081474"/>
            <a:ext cx="1524000" cy="776526"/>
          </a:xfrm>
          <a:prstGeom prst="rightArrow">
            <a:avLst>
              <a:gd name="adj1" fmla="val 47162"/>
              <a:gd name="adj2" fmla="val 485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 smtClean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</p:sldLayoutIdLst>
  <p:transition>
    <p:fade thruBlk="1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i="1" kern="1200">
          <a:noFill/>
          <a:latin typeface="Century Gothic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6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1pPr>
      <a:lvl2pPr marL="4572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2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2pPr>
      <a:lvl3pPr marL="9144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8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3pPr>
      <a:lvl4pPr marL="13716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4pPr>
      <a:lvl5pPr marL="18288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/>
        </p:nvSpPr>
        <p:spPr>
          <a:xfrm>
            <a:off x="0" y="0"/>
            <a:ext cx="7543800" cy="1161633"/>
          </a:xfrm>
          <a:prstGeom prst="rightArrow">
            <a:avLst>
              <a:gd name="adj1" fmla="val 50000"/>
              <a:gd name="adj2" fmla="val 7874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spc="60" dirty="0" smtClean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</a:rPr>
              <a:t>Active Learning: Application</a:t>
            </a:r>
            <a:endParaRPr lang="en-US" sz="32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295400"/>
            <a:ext cx="8458200" cy="506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0" name="Oval 9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hlinkClick r:id="rId4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4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534184" y="304800"/>
            <a:ext cx="1609816" cy="60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ight Arrow 7">
            <a:hlinkClick r:id="" action="ppaction://noaction"/>
          </p:cNvPr>
          <p:cNvSpPr/>
          <p:nvPr/>
        </p:nvSpPr>
        <p:spPr>
          <a:xfrm>
            <a:off x="0" y="6081474"/>
            <a:ext cx="1524000" cy="776526"/>
          </a:xfrm>
          <a:prstGeom prst="rightArrow">
            <a:avLst>
              <a:gd name="adj1" fmla="val 47162"/>
              <a:gd name="adj2" fmla="val 485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 smtClean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55139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</p:sldLayoutIdLst>
  <p:transition>
    <p:fade thruBlk="1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i="1" kern="1200">
          <a:noFill/>
          <a:latin typeface="Century Gothic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6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1pPr>
      <a:lvl2pPr marL="4572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2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2pPr>
      <a:lvl3pPr marL="9144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8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3pPr>
      <a:lvl4pPr marL="13716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4pPr>
      <a:lvl5pPr marL="18288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543800" y="0"/>
            <a:ext cx="1600200" cy="9541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9" name="Right Arrow 8"/>
          <p:cNvSpPr/>
          <p:nvPr/>
        </p:nvSpPr>
        <p:spPr>
          <a:xfrm>
            <a:off x="0" y="0"/>
            <a:ext cx="7543800" cy="1161633"/>
          </a:xfrm>
          <a:prstGeom prst="rightArrow">
            <a:avLst>
              <a:gd name="adj1" fmla="val 50000"/>
              <a:gd name="adj2" fmla="val 7874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spc="60" dirty="0" smtClean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</a:rPr>
              <a:t>Active Learning: Discussion</a:t>
            </a:r>
            <a:endParaRPr lang="en-US" sz="32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295400"/>
            <a:ext cx="8458200" cy="506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Oval 12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hlinkClick r:id="rId4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4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  <p:pic>
        <p:nvPicPr>
          <p:cNvPr id="2" name="Picture 2" descr="Man thinking"/>
          <p:cNvPicPr>
            <a:picLocks noChangeAspect="1" noChangeArrowheads="1"/>
          </p:cNvPicPr>
          <p:nvPr/>
        </p:nvPicPr>
        <p:blipFill rotWithShape="1">
          <a:blip r:embed="rId5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 flipH="1">
            <a:off x="7536595" y="108569"/>
            <a:ext cx="780664" cy="838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n thinking"/>
          <p:cNvPicPr>
            <a:picLocks noChangeAspect="1" noChangeArrowheads="1"/>
          </p:cNvPicPr>
          <p:nvPr/>
        </p:nvPicPr>
        <p:blipFill rotWithShape="1">
          <a:blip r:embed="rId5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8370066" y="108568"/>
            <a:ext cx="780664" cy="838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>
            <a:hlinkClick r:id="" action="ppaction://noaction"/>
          </p:cNvPr>
          <p:cNvSpPr/>
          <p:nvPr/>
        </p:nvSpPr>
        <p:spPr>
          <a:xfrm>
            <a:off x="0" y="6081474"/>
            <a:ext cx="1524000" cy="776526"/>
          </a:xfrm>
          <a:prstGeom prst="rightArrow">
            <a:avLst>
              <a:gd name="adj1" fmla="val 47162"/>
              <a:gd name="adj2" fmla="val 485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 smtClean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99456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</p:sldLayoutIdLst>
  <p:transition>
    <p:fade thruBlk="1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i="1" kern="1200">
          <a:noFill/>
          <a:latin typeface="Century Gothic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6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1pPr>
      <a:lvl2pPr marL="4572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2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2pPr>
      <a:lvl3pPr marL="9144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8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3pPr>
      <a:lvl4pPr marL="13716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4pPr>
      <a:lvl5pPr marL="18288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0" y="0"/>
            <a:ext cx="9144000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Oval 9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hlinkClick r:id="rId4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4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35582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36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1pPr>
      <a:lvl2pPr marL="457200" indent="0" algn="l" defTabSz="914400" rtl="0" eaLnBrk="1" latinLnBrk="0" hangingPunct="1">
        <a:spcBef>
          <a:spcPct val="20000"/>
        </a:spcBef>
        <a:buFontTx/>
        <a:buNone/>
        <a:defRPr sz="32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Tx/>
        <a:buNone/>
        <a:defRPr sz="28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Tx/>
        <a:buNone/>
        <a:defRPr sz="24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Tx/>
        <a:buNone/>
        <a:defRPr sz="24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5" Type="http://schemas.openxmlformats.org/officeDocument/2006/relationships/slide" Target="slide4.xml"/><Relationship Id="rId4" Type="http://schemas.openxmlformats.org/officeDocument/2006/relationships/slide" Target="slide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600200"/>
            <a:ext cx="8839200" cy="4525963"/>
          </a:xfrm>
        </p:spPr>
        <p:txBody>
          <a:bodyPr/>
          <a:lstStyle/>
          <a:p>
            <a:pPr marL="398463" indent="-228600">
              <a:buBlip>
                <a:blip r:embed="rId2"/>
              </a:buBlip>
            </a:pPr>
            <a:r>
              <a:rPr lang="en-US" sz="2400" b="0" dirty="0"/>
              <a:t>How </a:t>
            </a:r>
            <a:r>
              <a:rPr lang="en-US" sz="2400" dirty="0">
                <a:hlinkClick r:id="rId3" action="ppaction://hlinksldjump"/>
              </a:rPr>
              <a:t>unemployment</a:t>
            </a:r>
            <a:r>
              <a:rPr lang="en-US" sz="2400" dirty="0"/>
              <a:t> </a:t>
            </a:r>
            <a:r>
              <a:rPr lang="en-US" sz="2400" b="0" dirty="0"/>
              <a:t>is </a:t>
            </a:r>
            <a:r>
              <a:rPr lang="en-US" sz="2400" b="0" dirty="0" smtClean="0"/>
              <a:t>measured and </a:t>
            </a:r>
            <a:r>
              <a:rPr lang="en-US" sz="2400" b="0" dirty="0"/>
              <a:t>how the </a:t>
            </a:r>
            <a:r>
              <a:rPr lang="en-US" sz="2400" dirty="0">
                <a:hlinkClick r:id="rId4" action="ppaction://hlinksldjump"/>
              </a:rPr>
              <a:t>unemployment rate</a:t>
            </a:r>
            <a:r>
              <a:rPr lang="en-US" sz="2400" dirty="0"/>
              <a:t> </a:t>
            </a:r>
            <a:r>
              <a:rPr lang="en-US" sz="2400" b="0" dirty="0" smtClean="0"/>
              <a:t>is calculated</a:t>
            </a:r>
          </a:p>
          <a:p>
            <a:pPr marL="398463" indent="-228600">
              <a:buBlip>
                <a:blip r:embed="rId2"/>
              </a:buBlip>
            </a:pPr>
            <a:r>
              <a:rPr lang="en-US" sz="2400" b="0" dirty="0" smtClean="0"/>
              <a:t>Types of unemployment</a:t>
            </a:r>
            <a:endParaRPr lang="en-US" sz="2400" b="0" dirty="0"/>
          </a:p>
          <a:p>
            <a:pPr marL="398463" indent="-228600">
              <a:buBlip>
                <a:blip r:embed="rId2"/>
              </a:buBlip>
            </a:pPr>
            <a:r>
              <a:rPr lang="en-US" sz="2400" b="0" dirty="0" smtClean="0"/>
              <a:t>The </a:t>
            </a:r>
            <a:r>
              <a:rPr lang="en-US" sz="2400" dirty="0">
                <a:hlinkClick r:id="rId5" action="ppaction://hlinksldjump"/>
              </a:rPr>
              <a:t>significance</a:t>
            </a:r>
            <a:r>
              <a:rPr lang="en-US" sz="2400" b="0" dirty="0"/>
              <a:t> of </a:t>
            </a:r>
            <a:r>
              <a:rPr lang="en-US" sz="2400" b="0" dirty="0" smtClean="0"/>
              <a:t>the unemployment </a:t>
            </a:r>
            <a:r>
              <a:rPr lang="en-US" sz="2400" b="0" dirty="0"/>
              <a:t>rate for the economy</a:t>
            </a:r>
          </a:p>
          <a:p>
            <a:pPr marL="398463" indent="-228600">
              <a:buBlip>
                <a:blip r:embed="rId2"/>
              </a:buBlip>
            </a:pPr>
            <a:r>
              <a:rPr lang="en-US" sz="2400" b="0" dirty="0" smtClean="0"/>
              <a:t>The factors that determine the </a:t>
            </a:r>
            <a:r>
              <a:rPr lang="en-US" sz="2400" dirty="0" smtClean="0">
                <a:hlinkClick r:id="" action="ppaction://noaction"/>
              </a:rPr>
              <a:t>natural rate of unemployment</a:t>
            </a:r>
            <a:endParaRPr lang="en-US" sz="2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126413" y="6210300"/>
            <a:ext cx="635000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  <a:hlinkClick r:id="" action="ppaction://noaction"/>
              </a:rPr>
              <a:t>To Video</a:t>
            </a:r>
            <a:endParaRPr 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49096" y="6273798"/>
            <a:ext cx="12682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spc="60" dirty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  <a:hlinkClick r:id="rId3" action="ppaction://hlinksldjump"/>
              </a:rPr>
              <a:t>To First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spc="60" dirty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  <a:hlinkClick r:id="rId3" action="ppaction://hlinksldjump"/>
              </a:rPr>
              <a:t>Active Learning</a:t>
            </a:r>
            <a:endParaRPr lang="en-US" sz="10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228600"/>
            <a:ext cx="6575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Unemployment and Inflation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xmlns="" val="366285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Title 3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pc="0" dirty="0" smtClean="0"/>
              <a:t>Frictional Unemployment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i="1" dirty="0" smtClean="0">
                <a:solidFill>
                  <a:srgbClr val="990033"/>
                </a:solidFill>
              </a:rPr>
              <a:t>Frictional unemployment:</a:t>
            </a:r>
            <a:r>
              <a:rPr lang="en-US" sz="2800" dirty="0" smtClean="0">
                <a:solidFill>
                  <a:srgbClr val="990033"/>
                </a:solidFill>
              </a:rPr>
              <a:t> </a:t>
            </a:r>
            <a:r>
              <a:rPr lang="en-US" sz="2800" b="0" dirty="0" smtClean="0"/>
              <a:t>due </a:t>
            </a:r>
            <a:r>
              <a:rPr lang="en-US" sz="2800" b="0" dirty="0"/>
              <a:t>to the </a:t>
            </a:r>
            <a:r>
              <a:rPr lang="en-US" sz="2800" b="0" dirty="0" smtClean="0"/>
              <a:t>time spend </a:t>
            </a:r>
            <a:r>
              <a:rPr lang="en-US" sz="2800" b="0" dirty="0"/>
              <a:t>in job search.</a:t>
            </a:r>
            <a:endParaRPr lang="en-US" sz="2800" dirty="0" smtClean="0"/>
          </a:p>
          <a:p>
            <a:pPr lvl="1">
              <a:defRPr/>
            </a:pPr>
            <a:r>
              <a:rPr lang="en-US" dirty="0" smtClean="0"/>
              <a:t>-Scarcity of information creates frictional unemployment.</a:t>
            </a:r>
          </a:p>
          <a:p>
            <a:pPr lvl="1">
              <a:defRPr/>
            </a:pPr>
            <a:r>
              <a:rPr lang="en-US" dirty="0" smtClean="0"/>
              <a:t>-Matching people to jobs takes time.</a:t>
            </a:r>
          </a:p>
          <a:p>
            <a:pPr lvl="1">
              <a:defRPr/>
            </a:pPr>
            <a:endParaRPr lang="en-US" dirty="0" smtClean="0"/>
          </a:p>
        </p:txBody>
      </p:sp>
      <p:pic>
        <p:nvPicPr>
          <p:cNvPr id="8" name="Picture 7" descr="Pet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620000" y="4114800"/>
            <a:ext cx="876300" cy="99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file919126047967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096000" y="4191000"/>
            <a:ext cx="1295400" cy="2425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IMG_2114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620000" y="5181600"/>
            <a:ext cx="963613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Pete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6200" y="3962400"/>
            <a:ext cx="942975" cy="838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ManWithDog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33400" y="5486400"/>
            <a:ext cx="1139825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P1000233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1295400" y="4267200"/>
            <a:ext cx="10287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Straight Connector 15"/>
          <p:cNvCxnSpPr>
            <a:stCxn id="14" idx="3"/>
            <a:endCxn id="10" idx="1"/>
          </p:cNvCxnSpPr>
          <p:nvPr/>
        </p:nvCxnSpPr>
        <p:spPr>
          <a:xfrm>
            <a:off x="2324100" y="4953000"/>
            <a:ext cx="5295900" cy="95250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1" idx="3"/>
            <a:endCxn id="8" idx="1"/>
          </p:cNvCxnSpPr>
          <p:nvPr/>
        </p:nvCxnSpPr>
        <p:spPr>
          <a:xfrm>
            <a:off x="1019175" y="4381500"/>
            <a:ext cx="6600825" cy="22860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3"/>
          </p:cNvCxnSpPr>
          <p:nvPr/>
        </p:nvCxnSpPr>
        <p:spPr>
          <a:xfrm flipV="1">
            <a:off x="1673225" y="5257800"/>
            <a:ext cx="5413375" cy="83820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0110015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pc="0" dirty="0" smtClean="0"/>
              <a:t>Structural Unemployment</a:t>
            </a:r>
          </a:p>
        </p:txBody>
      </p:sp>
      <p:sp>
        <p:nvSpPr>
          <p:cNvPr id="32770" name="Content Placeholder 2"/>
          <p:cNvSpPr>
            <a:spLocks noGrp="1"/>
          </p:cNvSpPr>
          <p:nvPr>
            <p:ph idx="1"/>
          </p:nvPr>
        </p:nvSpPr>
        <p:spPr>
          <a:xfrm>
            <a:off x="76200" y="914400"/>
            <a:ext cx="8991600" cy="5715000"/>
          </a:xfrm>
        </p:spPr>
        <p:txBody>
          <a:bodyPr>
            <a:noAutofit/>
          </a:bodyPr>
          <a:lstStyle/>
          <a:p>
            <a:r>
              <a:rPr lang="en-US" sz="2800" i="1" dirty="0" smtClean="0">
                <a:solidFill>
                  <a:srgbClr val="990033"/>
                </a:solidFill>
              </a:rPr>
              <a:t>Structural unemployment:</a:t>
            </a:r>
            <a:r>
              <a:rPr lang="en-US" sz="2800" dirty="0" smtClean="0">
                <a:solidFill>
                  <a:srgbClr val="990033"/>
                </a:solidFill>
              </a:rPr>
              <a:t> due to changes in the structure of the labor market or in some industries.</a:t>
            </a:r>
          </a:p>
          <a:p>
            <a:r>
              <a:rPr lang="en-US" sz="2800" dirty="0" smtClean="0"/>
              <a:t>Some causes: </a:t>
            </a:r>
          </a:p>
          <a:p>
            <a:pPr marL="800100" lvl="1" indent="-342900">
              <a:buBlip>
                <a:blip r:embed="rId3"/>
              </a:buBlip>
            </a:pPr>
            <a:r>
              <a:rPr lang="en-US" sz="2400" dirty="0" smtClean="0">
                <a:solidFill>
                  <a:srgbClr val="0070C0"/>
                </a:solidFill>
              </a:rPr>
              <a:t>Labor unions</a:t>
            </a:r>
          </a:p>
          <a:p>
            <a:pPr lvl="2"/>
            <a:r>
              <a:rPr lang="en-US" sz="1800" b="0" dirty="0" smtClean="0"/>
              <a:t>Labor </a:t>
            </a:r>
            <a:r>
              <a:rPr lang="en-US" sz="1800" b="0" dirty="0"/>
              <a:t>unions </a:t>
            </a:r>
            <a:r>
              <a:rPr lang="en-US" sz="1800" b="0" dirty="0" smtClean="0"/>
              <a:t>sometimes increase wages above </a:t>
            </a:r>
            <a:r>
              <a:rPr lang="en-US" sz="1800" b="0" dirty="0"/>
              <a:t>the </a:t>
            </a:r>
            <a:r>
              <a:rPr lang="en-US" sz="1800" b="0" dirty="0" smtClean="0"/>
              <a:t>equilibrium</a:t>
            </a:r>
            <a:r>
              <a:rPr lang="en-US" sz="2000" b="0" dirty="0" smtClean="0"/>
              <a:t>.</a:t>
            </a:r>
          </a:p>
          <a:p>
            <a:pPr marL="800100" lvl="1" indent="-342900">
              <a:buBlip>
                <a:blip r:embed="rId3"/>
              </a:buBlip>
            </a:pPr>
            <a:r>
              <a:rPr lang="en-US" sz="2400" dirty="0">
                <a:solidFill>
                  <a:srgbClr val="0070C0"/>
                </a:solidFill>
              </a:rPr>
              <a:t>Efficiency </a:t>
            </a:r>
            <a:r>
              <a:rPr lang="en-US" sz="2400" dirty="0" smtClean="0">
                <a:solidFill>
                  <a:srgbClr val="0070C0"/>
                </a:solidFill>
              </a:rPr>
              <a:t>wages</a:t>
            </a:r>
            <a:endParaRPr lang="en-US" sz="2400" dirty="0">
              <a:solidFill>
                <a:srgbClr val="0070C0"/>
              </a:solidFill>
            </a:endParaRPr>
          </a:p>
          <a:p>
            <a:pPr lvl="2"/>
            <a:r>
              <a:rPr lang="en-US" sz="2000" i="1" dirty="0" smtClean="0">
                <a:solidFill>
                  <a:srgbClr val="990033"/>
                </a:solidFill>
              </a:rPr>
              <a:t>Efficiency </a:t>
            </a:r>
            <a:r>
              <a:rPr lang="en-US" sz="2000" i="1" dirty="0">
                <a:solidFill>
                  <a:srgbClr val="990033"/>
                </a:solidFill>
              </a:rPr>
              <a:t>wages: </a:t>
            </a:r>
            <a:r>
              <a:rPr lang="en-US" sz="2000" b="0" dirty="0"/>
              <a:t>wages that </a:t>
            </a:r>
            <a:r>
              <a:rPr lang="en-US" sz="2000" b="0" dirty="0" smtClean="0"/>
              <a:t>is above </a:t>
            </a:r>
            <a:r>
              <a:rPr lang="en-US" sz="2000" b="0" dirty="0"/>
              <a:t>the equilibrium </a:t>
            </a:r>
            <a:r>
              <a:rPr lang="en-US" sz="2000" b="0" dirty="0" smtClean="0"/>
              <a:t>rate </a:t>
            </a:r>
            <a:r>
              <a:rPr lang="en-US" sz="2000" b="0" dirty="0"/>
              <a:t>as an incentive for better employee performance</a:t>
            </a:r>
            <a:r>
              <a:rPr lang="en-US" sz="2000" b="0" dirty="0" smtClean="0"/>
              <a:t>.</a:t>
            </a:r>
          </a:p>
          <a:p>
            <a:pPr marL="800100" lvl="1" indent="-342900">
              <a:buBlip>
                <a:blip r:embed="rId3"/>
              </a:buBlip>
            </a:pPr>
            <a:r>
              <a:rPr lang="en-US" sz="2400" dirty="0">
                <a:solidFill>
                  <a:srgbClr val="0070C0"/>
                </a:solidFill>
              </a:rPr>
              <a:t>Side </a:t>
            </a:r>
            <a:r>
              <a:rPr lang="en-US" sz="2400" dirty="0" smtClean="0">
                <a:solidFill>
                  <a:srgbClr val="0070C0"/>
                </a:solidFill>
              </a:rPr>
              <a:t>effects of government policies</a:t>
            </a:r>
            <a:endParaRPr lang="en-US" sz="2400" dirty="0">
              <a:solidFill>
                <a:srgbClr val="0070C0"/>
              </a:solidFill>
            </a:endParaRPr>
          </a:p>
          <a:p>
            <a:pPr lvl="1"/>
            <a:r>
              <a:rPr lang="en-US" sz="2400" dirty="0"/>
              <a:t>	</a:t>
            </a:r>
            <a:r>
              <a:rPr lang="en-US" sz="2000" b="0" dirty="0" smtClean="0"/>
              <a:t>minimum wage law</a:t>
            </a:r>
            <a:endParaRPr lang="en-US" sz="2000" b="0" dirty="0"/>
          </a:p>
          <a:p>
            <a:pPr marL="800100" lvl="1" indent="-342900">
              <a:buBlip>
                <a:blip r:embed="rId3"/>
              </a:buBlip>
            </a:pPr>
            <a:r>
              <a:rPr lang="en-US" sz="2400" dirty="0">
                <a:solidFill>
                  <a:srgbClr val="0070C0"/>
                </a:solidFill>
              </a:rPr>
              <a:t>Mismatches between </a:t>
            </a:r>
            <a:r>
              <a:rPr lang="en-US" sz="2400" dirty="0" smtClean="0">
                <a:solidFill>
                  <a:srgbClr val="0070C0"/>
                </a:solidFill>
              </a:rPr>
              <a:t>employees and employers</a:t>
            </a:r>
            <a:endParaRPr lang="en-US" sz="2400" dirty="0">
              <a:solidFill>
                <a:srgbClr val="0070C0"/>
              </a:solidFill>
            </a:endParaRPr>
          </a:p>
          <a:p>
            <a:pPr lvl="1"/>
            <a:r>
              <a:rPr lang="en-US" sz="2400" b="0" dirty="0"/>
              <a:t>	</a:t>
            </a:r>
            <a:r>
              <a:rPr lang="en-US" sz="2000" b="0" dirty="0" smtClean="0"/>
              <a:t>Geography </a:t>
            </a:r>
            <a:r>
              <a:rPr lang="en-US" sz="2000" b="0" dirty="0"/>
              <a:t>or </a:t>
            </a:r>
            <a:r>
              <a:rPr lang="en-US" sz="2000" b="0" dirty="0" smtClean="0"/>
              <a:t>skills or industries or stages of economic development</a:t>
            </a:r>
            <a:endParaRPr lang="en-US" sz="2000" b="0" dirty="0"/>
          </a:p>
        </p:txBody>
      </p:sp>
      <p:pic>
        <p:nvPicPr>
          <p:cNvPr id="5" name="Picture 3" descr="Cowen_UN10_PH0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934200" y="1371600"/>
            <a:ext cx="2057400" cy="205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1452967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2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327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327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0" fill="hold"/>
                                        <p:tgtEl>
                                          <p:spTgt spid="327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000" fill="hold"/>
                                        <p:tgtEl>
                                          <p:spTgt spid="327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0" fill="hold"/>
                                        <p:tgtEl>
                                          <p:spTgt spid="327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000" fill="hold"/>
                                        <p:tgtEl>
                                          <p:spTgt spid="327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000" fill="hold"/>
                                        <p:tgtEl>
                                          <p:spTgt spid="327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000" fill="hold"/>
                                        <p:tgtEl>
                                          <p:spTgt spid="327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000" fill="hold"/>
                                        <p:tgtEl>
                                          <p:spTgt spid="327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  <a:alpha val="81000"/>
            </a:schemeClr>
          </a:solidFill>
        </p:spPr>
        <p:txBody>
          <a:bodyPr>
            <a:normAutofit/>
          </a:bodyPr>
          <a:lstStyle/>
          <a:p>
            <a:r>
              <a:rPr lang="en-US" sz="3800" spc="0" dirty="0" smtClean="0"/>
              <a:t>Structural Unemployment in East Germany</a:t>
            </a:r>
            <a:endParaRPr lang="en-US" sz="3800" spc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038600"/>
            <a:ext cx="9144000" cy="1371600"/>
          </a:xfrm>
          <a:solidFill>
            <a:schemeClr val="accent5">
              <a:lumMod val="20000"/>
              <a:lumOff val="80000"/>
              <a:alpha val="80000"/>
            </a:schemeClr>
          </a:solidFill>
        </p:spPr>
        <p:txBody>
          <a:bodyPr>
            <a:noAutofit/>
          </a:bodyPr>
          <a:lstStyle/>
          <a:p>
            <a:r>
              <a:rPr lang="en-US" sz="2800" dirty="0" smtClean="0"/>
              <a:t>Since reunification in 1989, East Germany’s economy has remained depressed, with productivity low and structural unemployment high.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205694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pc="0" dirty="0" smtClean="0"/>
              <a:t>Structural Unemployment</a:t>
            </a:r>
          </a:p>
        </p:txBody>
      </p:sp>
      <p:sp>
        <p:nvSpPr>
          <p:cNvPr id="696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2400" dirty="0" smtClean="0"/>
              <a:t>Effect of minimum wage on low-skilled unemployment</a:t>
            </a:r>
          </a:p>
        </p:txBody>
      </p:sp>
      <p:cxnSp>
        <p:nvCxnSpPr>
          <p:cNvPr id="23" name="Straight Connector 22"/>
          <p:cNvCxnSpPr/>
          <p:nvPr/>
        </p:nvCxnSpPr>
        <p:spPr>
          <a:xfrm rot="16200000" flipH="1">
            <a:off x="-455613" y="3811588"/>
            <a:ext cx="4138613" cy="26988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600200" y="5870575"/>
            <a:ext cx="5791200" cy="1588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638" name="TextBox 26"/>
          <p:cNvSpPr txBox="1">
            <a:spLocks noChangeArrowheads="1"/>
          </p:cNvSpPr>
          <p:nvPr/>
        </p:nvSpPr>
        <p:spPr bwMode="auto">
          <a:xfrm>
            <a:off x="320939" y="1471097"/>
            <a:ext cx="11514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 smtClean="0">
                <a:latin typeface="Myriad Pro" pitchFamily="34" charset="0"/>
              </a:rPr>
              <a:t>Wage rate</a:t>
            </a:r>
            <a:endParaRPr lang="en-US" sz="1600" dirty="0">
              <a:latin typeface="Myriad Pro" pitchFamily="34" charset="0"/>
            </a:endParaRPr>
          </a:p>
        </p:txBody>
      </p:sp>
      <p:sp>
        <p:nvSpPr>
          <p:cNvPr id="69639" name="TextBox 27"/>
          <p:cNvSpPr txBox="1">
            <a:spLocks noChangeArrowheads="1"/>
          </p:cNvSpPr>
          <p:nvPr/>
        </p:nvSpPr>
        <p:spPr bwMode="auto">
          <a:xfrm>
            <a:off x="6553200" y="5830669"/>
            <a:ext cx="1981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 smtClean="0">
                <a:latin typeface="Myriad Pro" pitchFamily="34" charset="0"/>
              </a:rPr>
              <a:t>Quantity of labor</a:t>
            </a:r>
            <a:endParaRPr lang="en-US" dirty="0">
              <a:latin typeface="Myriad Pro" pitchFamily="34" charset="0"/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553200" y="5224046"/>
            <a:ext cx="143821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yriad Pro" pitchFamily="34" charset="0"/>
              </a:defRPr>
            </a:lvl1pPr>
            <a:lvl2pPr marL="742950" indent="-285750">
              <a:defRPr>
                <a:latin typeface="Calibri" pitchFamily="34" charset="0"/>
              </a:defRPr>
            </a:lvl2pPr>
            <a:lvl3pPr marL="1143000" indent="-228600">
              <a:defRPr>
                <a:latin typeface="Calibri" pitchFamily="34" charset="0"/>
              </a:defRPr>
            </a:lvl3pPr>
            <a:lvl4pPr marL="1600200" indent="-228600">
              <a:defRPr>
                <a:latin typeface="Calibri" pitchFamily="34" charset="0"/>
              </a:defRPr>
            </a:lvl4pPr>
            <a:lvl5pPr marL="2057400" indent="-228600">
              <a:defRPr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</a:defRPr>
            </a:lvl9pPr>
          </a:lstStyle>
          <a:p>
            <a:r>
              <a:rPr lang="en-US" dirty="0" smtClean="0"/>
              <a:t>Labor demand</a:t>
            </a:r>
            <a:endParaRPr lang="en-US" dirty="0"/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6150699" y="1764268"/>
            <a:ext cx="129394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" pitchFamily="34" charset="0"/>
              </a:rPr>
              <a:t>Labor supply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Myriad Pro" pitchFamily="34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rot="10800000">
            <a:off x="1630363" y="3621088"/>
            <a:ext cx="2590800" cy="1587"/>
          </a:xfrm>
          <a:prstGeom prst="line">
            <a:avLst/>
          </a:prstGeom>
          <a:ln w="25400" cap="rnd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5400000">
            <a:off x="3136901" y="4743450"/>
            <a:ext cx="2133600" cy="3175"/>
          </a:xfrm>
          <a:prstGeom prst="line">
            <a:avLst/>
          </a:prstGeom>
          <a:ln w="25400" cap="rnd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600200" y="2822575"/>
            <a:ext cx="3475038" cy="1588"/>
          </a:xfrm>
          <a:prstGeom prst="line">
            <a:avLst/>
          </a:prstGeom>
          <a:ln w="25400" cap="rnd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rot="5400000">
            <a:off x="1674812" y="4346575"/>
            <a:ext cx="3048000" cy="3175"/>
          </a:xfrm>
          <a:prstGeom prst="line">
            <a:avLst/>
          </a:prstGeom>
          <a:ln w="25400" cap="rnd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5400000">
            <a:off x="3575051" y="4346575"/>
            <a:ext cx="3048000" cy="3175"/>
          </a:xfrm>
          <a:prstGeom prst="line">
            <a:avLst/>
          </a:prstGeom>
          <a:ln w="25400" cap="rnd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435089" y="2441575"/>
            <a:ext cx="101906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1600" dirty="0">
                <a:latin typeface="Myriad Pro" pitchFamily="34" charset="0"/>
              </a:rPr>
              <a:t>Minimum</a:t>
            </a:r>
          </a:p>
          <a:p>
            <a:pPr algn="r"/>
            <a:r>
              <a:rPr lang="en-US" sz="1600" dirty="0">
                <a:latin typeface="Myriad Pro" pitchFamily="34" charset="0"/>
              </a:rPr>
              <a:t>wage</a:t>
            </a: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247064" y="3355975"/>
            <a:ext cx="11769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1600" dirty="0" smtClean="0">
                <a:latin typeface="Myriad Pro" pitchFamily="34" charset="0"/>
              </a:rPr>
              <a:t>Equilibrium</a:t>
            </a:r>
            <a:endParaRPr lang="en-US" sz="1600" dirty="0">
              <a:latin typeface="Myriad Pro" pitchFamily="34" charset="0"/>
            </a:endParaRPr>
          </a:p>
          <a:p>
            <a:pPr algn="r"/>
            <a:r>
              <a:rPr lang="en-US" sz="1600" dirty="0">
                <a:latin typeface="Myriad Pro" pitchFamily="34" charset="0"/>
              </a:rPr>
              <a:t>wage</a:t>
            </a: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3976851" y="5867400"/>
            <a:ext cx="46679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i="1" dirty="0" smtClean="0">
                <a:latin typeface="Myriad Pro" pitchFamily="34" charset="0"/>
              </a:rPr>
              <a:t>Q</a:t>
            </a:r>
            <a:r>
              <a:rPr lang="en-US" baseline="-25000" dirty="0" smtClean="0">
                <a:latin typeface="Myriad Pro" pitchFamily="34" charset="0"/>
              </a:rPr>
              <a:t>E</a:t>
            </a:r>
            <a:endParaRPr lang="en-US" baseline="-25000" dirty="0">
              <a:latin typeface="Myriad Pro" pitchFamily="34" charset="0"/>
            </a:endParaRPr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2988655" y="5870575"/>
            <a:ext cx="4635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i="1" dirty="0" smtClean="0">
                <a:latin typeface="Myriad Pro" pitchFamily="34" charset="0"/>
              </a:rPr>
              <a:t>Q</a:t>
            </a:r>
            <a:r>
              <a:rPr lang="en-US" sz="1600" baseline="-25000" dirty="0" smtClean="0">
                <a:latin typeface="Myriad Pro" pitchFamily="34" charset="0"/>
              </a:rPr>
              <a:t>D</a:t>
            </a:r>
            <a:endParaRPr lang="en-US" sz="1600" baseline="-25000" dirty="0">
              <a:latin typeface="Myriad Pro" pitchFamily="34" charset="0"/>
            </a:endParaRPr>
          </a:p>
        </p:txBody>
      </p:sp>
      <p:sp>
        <p:nvSpPr>
          <p:cNvPr id="40" name="Freeform 23"/>
          <p:cNvSpPr>
            <a:spLocks/>
          </p:cNvSpPr>
          <p:nvPr/>
        </p:nvSpPr>
        <p:spPr bwMode="auto">
          <a:xfrm>
            <a:off x="3464202" y="1755775"/>
            <a:ext cx="1557338" cy="539750"/>
          </a:xfrm>
          <a:custGeom>
            <a:avLst/>
            <a:gdLst>
              <a:gd name="T0" fmla="*/ 399 w 399"/>
              <a:gd name="T1" fmla="*/ 108 h 138"/>
              <a:gd name="T2" fmla="*/ 373 w 399"/>
              <a:gd name="T3" fmla="*/ 138 h 138"/>
              <a:gd name="T4" fmla="*/ 26 w 399"/>
              <a:gd name="T5" fmla="*/ 138 h 138"/>
              <a:gd name="T6" fmla="*/ 0 w 399"/>
              <a:gd name="T7" fmla="*/ 108 h 138"/>
              <a:gd name="T8" fmla="*/ 0 w 399"/>
              <a:gd name="T9" fmla="*/ 31 h 138"/>
              <a:gd name="T10" fmla="*/ 26 w 399"/>
              <a:gd name="T11" fmla="*/ 0 h 138"/>
              <a:gd name="T12" fmla="*/ 373 w 399"/>
              <a:gd name="T13" fmla="*/ 0 h 138"/>
              <a:gd name="T14" fmla="*/ 399 w 399"/>
              <a:gd name="T15" fmla="*/ 31 h 138"/>
              <a:gd name="T16" fmla="*/ 399 w 399"/>
              <a:gd name="T17" fmla="*/ 10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9" h="138">
                <a:moveTo>
                  <a:pt x="399" y="108"/>
                </a:moveTo>
                <a:cubicBezTo>
                  <a:pt x="399" y="125"/>
                  <a:pt x="387" y="138"/>
                  <a:pt x="373" y="138"/>
                </a:cubicBezTo>
                <a:cubicBezTo>
                  <a:pt x="26" y="138"/>
                  <a:pt x="26" y="138"/>
                  <a:pt x="26" y="138"/>
                </a:cubicBezTo>
                <a:cubicBezTo>
                  <a:pt x="12" y="138"/>
                  <a:pt x="0" y="125"/>
                  <a:pt x="0" y="108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14"/>
                  <a:pt x="12" y="0"/>
                  <a:pt x="26" y="0"/>
                </a:cubicBezTo>
                <a:cubicBezTo>
                  <a:pt x="373" y="0"/>
                  <a:pt x="373" y="0"/>
                  <a:pt x="373" y="0"/>
                </a:cubicBezTo>
                <a:cubicBezTo>
                  <a:pt x="387" y="0"/>
                  <a:pt x="399" y="14"/>
                  <a:pt x="399" y="31"/>
                </a:cubicBezTo>
                <a:lnTo>
                  <a:pt x="399" y="108"/>
                </a:lnTo>
                <a:close/>
              </a:path>
            </a:pathLst>
          </a:custGeom>
          <a:solidFill>
            <a:srgbClr val="D6E2E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6" name="Text Box 25"/>
          <p:cNvSpPr txBox="1">
            <a:spLocks noChangeArrowheads="1"/>
          </p:cNvSpPr>
          <p:nvPr/>
        </p:nvSpPr>
        <p:spPr bwMode="auto">
          <a:xfrm>
            <a:off x="3405189" y="1733262"/>
            <a:ext cx="16002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 algn="ctr">
                <a:solidFill>
                  <a:schemeClr val="tx1"/>
                </a:solidFill>
                <a:prstDash val="sysDot"/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588" indent="-1588"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sz="1600" i="1" dirty="0">
                <a:latin typeface="Myriad Pro" pitchFamily="34" charset="0"/>
              </a:rPr>
              <a:t>Structural</a:t>
            </a:r>
          </a:p>
          <a:p>
            <a:pPr algn="ctr"/>
            <a:r>
              <a:rPr lang="en-US" sz="1600" i="1" dirty="0">
                <a:latin typeface="Myriad Pro" pitchFamily="34" charset="0"/>
              </a:rPr>
              <a:t>unemployment</a:t>
            </a:r>
          </a:p>
        </p:txBody>
      </p:sp>
      <p:sp>
        <p:nvSpPr>
          <p:cNvPr id="44" name="AutoShape 28"/>
          <p:cNvSpPr>
            <a:spLocks/>
          </p:cNvSpPr>
          <p:nvPr/>
        </p:nvSpPr>
        <p:spPr bwMode="auto">
          <a:xfrm rot="-5400000">
            <a:off x="4026300" y="1676552"/>
            <a:ext cx="228600" cy="1920083"/>
          </a:xfrm>
          <a:prstGeom prst="rightBrace">
            <a:avLst>
              <a:gd name="adj1" fmla="val 77778"/>
              <a:gd name="adj2" fmla="val 51444"/>
            </a:avLst>
          </a:prstGeom>
          <a:noFill/>
          <a:ln w="25400">
            <a:solidFill>
              <a:schemeClr val="tx1"/>
            </a:solidFill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1" name="Freeform 24"/>
          <p:cNvSpPr>
            <a:spLocks/>
          </p:cNvSpPr>
          <p:nvPr/>
        </p:nvSpPr>
        <p:spPr bwMode="auto">
          <a:xfrm>
            <a:off x="5334000" y="2683934"/>
            <a:ext cx="1143000" cy="539750"/>
          </a:xfrm>
          <a:custGeom>
            <a:avLst/>
            <a:gdLst>
              <a:gd name="T0" fmla="*/ 399 w 399"/>
              <a:gd name="T1" fmla="*/ 108 h 138"/>
              <a:gd name="T2" fmla="*/ 373 w 399"/>
              <a:gd name="T3" fmla="*/ 138 h 138"/>
              <a:gd name="T4" fmla="*/ 26 w 399"/>
              <a:gd name="T5" fmla="*/ 138 h 138"/>
              <a:gd name="T6" fmla="*/ 0 w 399"/>
              <a:gd name="T7" fmla="*/ 108 h 138"/>
              <a:gd name="T8" fmla="*/ 0 w 399"/>
              <a:gd name="T9" fmla="*/ 31 h 138"/>
              <a:gd name="T10" fmla="*/ 26 w 399"/>
              <a:gd name="T11" fmla="*/ 0 h 138"/>
              <a:gd name="T12" fmla="*/ 373 w 399"/>
              <a:gd name="T13" fmla="*/ 0 h 138"/>
              <a:gd name="T14" fmla="*/ 399 w 399"/>
              <a:gd name="T15" fmla="*/ 31 h 138"/>
              <a:gd name="T16" fmla="*/ 399 w 399"/>
              <a:gd name="T17" fmla="*/ 10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9" h="138">
                <a:moveTo>
                  <a:pt x="399" y="108"/>
                </a:moveTo>
                <a:cubicBezTo>
                  <a:pt x="399" y="125"/>
                  <a:pt x="387" y="138"/>
                  <a:pt x="373" y="138"/>
                </a:cubicBezTo>
                <a:cubicBezTo>
                  <a:pt x="26" y="138"/>
                  <a:pt x="26" y="138"/>
                  <a:pt x="26" y="138"/>
                </a:cubicBezTo>
                <a:cubicBezTo>
                  <a:pt x="12" y="138"/>
                  <a:pt x="0" y="125"/>
                  <a:pt x="0" y="108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14"/>
                  <a:pt x="12" y="0"/>
                  <a:pt x="26" y="0"/>
                </a:cubicBezTo>
                <a:cubicBezTo>
                  <a:pt x="373" y="0"/>
                  <a:pt x="373" y="0"/>
                  <a:pt x="373" y="0"/>
                </a:cubicBezTo>
                <a:cubicBezTo>
                  <a:pt x="387" y="0"/>
                  <a:pt x="399" y="14"/>
                  <a:pt x="399" y="31"/>
                </a:cubicBezTo>
                <a:lnTo>
                  <a:pt x="399" y="108"/>
                </a:lnTo>
                <a:close/>
              </a:path>
            </a:pathLst>
          </a:custGeom>
          <a:solidFill>
            <a:srgbClr val="D6E2E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4" name="Rectangle 26"/>
          <p:cNvSpPr>
            <a:spLocks noChangeArrowheads="1"/>
          </p:cNvSpPr>
          <p:nvPr/>
        </p:nvSpPr>
        <p:spPr bwMode="auto">
          <a:xfrm>
            <a:off x="5325532" y="2667000"/>
            <a:ext cx="107526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 algn="ctr">
                <a:solidFill>
                  <a:schemeClr val="tx1"/>
                </a:solidFill>
                <a:prstDash val="sysDot"/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588" indent="-1588" algn="ctr">
              <a:spcBef>
                <a:spcPct val="0"/>
              </a:spcBef>
            </a:pPr>
            <a:r>
              <a:rPr lang="en-US" sz="1600" i="1" dirty="0">
                <a:latin typeface="Myriad Pro" pitchFamily="34" charset="0"/>
              </a:rPr>
              <a:t>Minimum</a:t>
            </a:r>
          </a:p>
          <a:p>
            <a:pPr marL="1588" indent="-1588" algn="ctr">
              <a:spcBef>
                <a:spcPct val="0"/>
              </a:spcBef>
            </a:pPr>
            <a:r>
              <a:rPr lang="en-US" sz="1600" i="1" dirty="0">
                <a:latin typeface="Myriad Pro" pitchFamily="34" charset="0"/>
              </a:rPr>
              <a:t>wage</a:t>
            </a:r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4891251" y="5867400"/>
            <a:ext cx="46679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i="1" dirty="0" smtClean="0">
                <a:latin typeface="Myriad Pro" pitchFamily="34" charset="0"/>
              </a:rPr>
              <a:t>Q</a:t>
            </a:r>
            <a:r>
              <a:rPr lang="en-US" baseline="-25000" dirty="0">
                <a:latin typeface="Myriad Pro" pitchFamily="34" charset="0"/>
              </a:rPr>
              <a:t>S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2057400" y="1908175"/>
            <a:ext cx="4495800" cy="3581400"/>
          </a:xfrm>
          <a:prstGeom prst="line">
            <a:avLst/>
          </a:prstGeom>
          <a:ln w="38100">
            <a:solidFill>
              <a:srgbClr val="00339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209800" y="1984375"/>
            <a:ext cx="3886200" cy="3352800"/>
          </a:xfrm>
          <a:prstGeom prst="line">
            <a:avLst/>
          </a:prstGeom>
          <a:ln w="381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62000" y="6324600"/>
            <a:ext cx="566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(lookup: http://www.dol.gov/whd/minwage/america.htm)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320299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/>
      <p:bldP spid="47" grpId="0"/>
      <p:bldP spid="48" grpId="0"/>
      <p:bldP spid="49" grpId="0"/>
      <p:bldP spid="50" grpId="0"/>
      <p:bldP spid="40" grpId="0" animBg="1"/>
      <p:bldP spid="36" grpId="0"/>
      <p:bldP spid="44" grpId="0" animBg="1"/>
      <p:bldP spid="51" grpId="0" animBg="1"/>
      <p:bldP spid="54" grpId="0"/>
      <p:bldP spid="5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Which of the following statements is true?</a:t>
            </a:r>
          </a:p>
          <a:p>
            <a:pPr marL="742950" indent="-742950">
              <a:buFont typeface="+mj-lt"/>
              <a:buAutoNum type="alphaLcParenR"/>
            </a:pPr>
            <a:r>
              <a:rPr lang="en-US" dirty="0" smtClean="0"/>
              <a:t>The </a:t>
            </a:r>
            <a:r>
              <a:rPr lang="en-US" dirty="0"/>
              <a:t>natural rate of unemployment equals a country’s unemployment rate during </a:t>
            </a:r>
            <a:r>
              <a:rPr lang="en-US" dirty="0" smtClean="0"/>
              <a:t>a recession</a:t>
            </a:r>
            <a:r>
              <a:rPr lang="en-US" dirty="0"/>
              <a:t>.</a:t>
            </a:r>
          </a:p>
          <a:p>
            <a:pPr marL="742950" indent="-742950">
              <a:buFont typeface="+mj-lt"/>
              <a:buAutoNum type="alphaLcParenR"/>
            </a:pPr>
            <a:r>
              <a:rPr lang="en-US" dirty="0" smtClean="0"/>
              <a:t>The </a:t>
            </a:r>
            <a:r>
              <a:rPr lang="en-US" dirty="0"/>
              <a:t>natural rate of unemployment equals a country’s unemployment rate during </a:t>
            </a:r>
            <a:r>
              <a:rPr lang="en-US" dirty="0" smtClean="0"/>
              <a:t>an expansion</a:t>
            </a:r>
            <a:r>
              <a:rPr lang="en-US" dirty="0"/>
              <a:t>.</a:t>
            </a:r>
          </a:p>
          <a:p>
            <a:pPr marL="742950" indent="-742950">
              <a:buFont typeface="+mj-lt"/>
              <a:buAutoNum type="alphaLcParenR"/>
            </a:pPr>
            <a:r>
              <a:rPr lang="en-US" dirty="0" smtClean="0"/>
              <a:t>The </a:t>
            </a:r>
            <a:r>
              <a:rPr lang="en-US" dirty="0"/>
              <a:t>natural rate of unemployment is the sum of frictional and </a:t>
            </a:r>
            <a:r>
              <a:rPr lang="en-US" dirty="0" smtClean="0"/>
              <a:t>structural unemployment</a:t>
            </a:r>
            <a:r>
              <a:rPr lang="en-US" dirty="0"/>
              <a:t>.</a:t>
            </a:r>
          </a:p>
          <a:p>
            <a:pPr marL="742950" indent="-742950">
              <a:buFont typeface="+mj-lt"/>
              <a:buAutoNum type="alphaLcParenR"/>
            </a:pPr>
            <a:r>
              <a:rPr lang="en-US" dirty="0" smtClean="0"/>
              <a:t>The </a:t>
            </a:r>
            <a:r>
              <a:rPr lang="en-US" dirty="0"/>
              <a:t>natural rate of unemployment is the sum of frictional and cyclical unemployment.</a:t>
            </a:r>
          </a:p>
        </p:txBody>
      </p:sp>
      <p:sp>
        <p:nvSpPr>
          <p:cNvPr id="5" name="Rectangle 4"/>
          <p:cNvSpPr/>
          <p:nvPr/>
        </p:nvSpPr>
        <p:spPr>
          <a:xfrm>
            <a:off x="25705" y="6307666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spc="60" dirty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  <a:hlinkClick r:id="" action="ppaction://noaction"/>
              </a:rPr>
              <a:t>To Next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spc="60" dirty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  <a:hlinkClick r:id="" action="ppaction://noaction"/>
              </a:rPr>
              <a:t>Active Learning</a:t>
            </a:r>
            <a:endParaRPr lang="en-US" sz="9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4277867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spc="0" dirty="0"/>
              <a:t>Growth and Changes in Unemployment, 1949–2010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8991600" cy="1295400"/>
          </a:xfrm>
        </p:spPr>
        <p:txBody>
          <a:bodyPr>
            <a:noAutofit/>
          </a:bodyPr>
          <a:lstStyle/>
          <a:p>
            <a:r>
              <a:rPr lang="en-US" sz="2000" dirty="0" smtClean="0"/>
              <a:t>Generally there is a strong </a:t>
            </a:r>
            <a:r>
              <a:rPr lang="en-US" sz="2000" u="sng" dirty="0"/>
              <a:t>negative</a:t>
            </a:r>
            <a:r>
              <a:rPr lang="en-US" sz="2000" dirty="0"/>
              <a:t> relationship between growth in the economy and </a:t>
            </a:r>
            <a:r>
              <a:rPr lang="en-US" sz="2000" dirty="0" smtClean="0"/>
              <a:t>the rate </a:t>
            </a:r>
            <a:r>
              <a:rPr lang="en-US" sz="2000" dirty="0"/>
              <a:t>of </a:t>
            </a:r>
            <a:r>
              <a:rPr lang="en-US" sz="2000" dirty="0" smtClean="0"/>
              <a:t>unemployment.</a:t>
            </a:r>
          </a:p>
          <a:p>
            <a:r>
              <a:rPr lang="en-US" sz="2000" dirty="0" smtClean="0"/>
              <a:t>Average 3.25% of GDP growth == 0% change in unemployment</a:t>
            </a:r>
            <a:endParaRPr lang="en-US" sz="20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36669" y="1981200"/>
            <a:ext cx="7869131" cy="4151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438400" y="6146355"/>
            <a:ext cx="5715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itchFamily="34" charset="0"/>
              </a:rPr>
              <a:t>Sources: Bureau of Labor Statistics; Bureau of Economic Analysis.</a:t>
            </a:r>
          </a:p>
        </p:txBody>
      </p:sp>
    </p:spTree>
    <p:extLst>
      <p:ext uri="{BB962C8B-B14F-4D97-AF65-F5344CB8AC3E}">
        <p14:creationId xmlns:p14="http://schemas.microsoft.com/office/powerpoint/2010/main" xmlns="" val="129450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0" dirty="0"/>
              <a:t>The U.S. Unemployment Rate, 1948–2011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9067800" cy="1143000"/>
          </a:xfrm>
        </p:spPr>
        <p:txBody>
          <a:bodyPr>
            <a:normAutofit/>
          </a:bodyPr>
          <a:lstStyle/>
          <a:p>
            <a:r>
              <a:rPr lang="en-US" sz="28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Unemployment always rises during recessions and </a:t>
            </a:r>
          </a:p>
          <a:p>
            <a:r>
              <a:rPr lang="en-US" sz="28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usually falls </a:t>
            </a:r>
            <a:r>
              <a:rPr lang="en-US" sz="2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during periods of </a:t>
            </a:r>
            <a:r>
              <a:rPr lang="en-US" sz="28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economic expansion</a:t>
            </a:r>
            <a:r>
              <a:rPr lang="en-US" sz="2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1066800" y="2438400"/>
            <a:ext cx="7086600" cy="4162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905000" y="6322104"/>
            <a:ext cx="5867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pitchFamily="34" charset="0"/>
              </a:rPr>
              <a:t>Sources: Bureau of Labor Statistics; </a:t>
            </a:r>
            <a:r>
              <a:rPr lang="en-US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" pitchFamily="34" charset="0"/>
              </a:rPr>
              <a:t>National Bureau 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pitchFamily="34" charset="0"/>
              </a:rPr>
              <a:t>of Economic Research.</a:t>
            </a:r>
          </a:p>
        </p:txBody>
      </p:sp>
    </p:spTree>
    <p:extLst>
      <p:ext uri="{BB962C8B-B14F-4D97-AF65-F5344CB8AC3E}">
        <p14:creationId xmlns:p14="http://schemas.microsoft.com/office/powerpoint/2010/main" xmlns="" val="193011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spc="0" dirty="0"/>
              <a:t>The Significance of the Unemployment 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839200" cy="54864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</a:t>
            </a:r>
            <a:r>
              <a:rPr lang="en-US" dirty="0"/>
              <a:t>unemployment rate is a good indicator of how easy or difficult </a:t>
            </a:r>
            <a:r>
              <a:rPr lang="en-US" dirty="0" smtClean="0"/>
              <a:t>it is </a:t>
            </a:r>
            <a:r>
              <a:rPr lang="en-US" dirty="0"/>
              <a:t>to find a job given the current state of the economy</a:t>
            </a:r>
            <a:r>
              <a:rPr lang="en-US" dirty="0" smtClean="0"/>
              <a:t>.</a:t>
            </a:r>
          </a:p>
          <a:p>
            <a:r>
              <a:rPr lang="en-US" sz="3100" dirty="0" smtClean="0">
                <a:solidFill>
                  <a:srgbClr val="0070C0"/>
                </a:solidFill>
              </a:rPr>
              <a:t>It can </a:t>
            </a:r>
            <a:r>
              <a:rPr lang="en-US" sz="3100" u="sng" dirty="0" smtClean="0">
                <a:solidFill>
                  <a:srgbClr val="0070C0"/>
                </a:solidFill>
              </a:rPr>
              <a:t>overstate</a:t>
            </a:r>
            <a:r>
              <a:rPr lang="en-US" sz="3100" dirty="0" smtClean="0">
                <a:solidFill>
                  <a:srgbClr val="0070C0"/>
                </a:solidFill>
              </a:rPr>
              <a:t> the true level of unemployment.</a:t>
            </a:r>
          </a:p>
          <a:p>
            <a:pPr lvl="1"/>
            <a:r>
              <a:rPr lang="en-US" b="0" dirty="0" smtClean="0"/>
              <a:t>Even if the labor market is healthy, it takes time to find the right job. </a:t>
            </a:r>
          </a:p>
          <a:p>
            <a:r>
              <a:rPr lang="en-US" sz="3100" dirty="0">
                <a:solidFill>
                  <a:srgbClr val="0070C0"/>
                </a:solidFill>
              </a:rPr>
              <a:t>It can </a:t>
            </a:r>
            <a:r>
              <a:rPr lang="en-US" sz="3100" u="sng" dirty="0">
                <a:solidFill>
                  <a:srgbClr val="0070C0"/>
                </a:solidFill>
              </a:rPr>
              <a:t>understate</a:t>
            </a:r>
            <a:r>
              <a:rPr lang="en-US" sz="3100" dirty="0">
                <a:solidFill>
                  <a:srgbClr val="0070C0"/>
                </a:solidFill>
              </a:rPr>
              <a:t> the true level of </a:t>
            </a:r>
            <a:r>
              <a:rPr lang="en-US" sz="3100" dirty="0" smtClean="0">
                <a:solidFill>
                  <a:srgbClr val="0070C0"/>
                </a:solidFill>
              </a:rPr>
              <a:t>unemployment.</a:t>
            </a:r>
            <a:endParaRPr lang="en-US" sz="3100" dirty="0">
              <a:solidFill>
                <a:srgbClr val="0070C0"/>
              </a:solidFill>
            </a:endParaRPr>
          </a:p>
          <a:p>
            <a:pPr lvl="1"/>
            <a:r>
              <a:rPr lang="en-US" b="0" dirty="0" smtClean="0"/>
              <a:t>You are not “unemployed” if you have </a:t>
            </a:r>
            <a:r>
              <a:rPr lang="en-US" b="0" dirty="0"/>
              <a:t>given up looking for a job </a:t>
            </a:r>
            <a:r>
              <a:rPr lang="en-US" b="0" dirty="0" smtClean="0"/>
              <a:t>because </a:t>
            </a:r>
            <a:r>
              <a:rPr lang="en-US" b="0" dirty="0"/>
              <a:t>there are no </a:t>
            </a:r>
            <a:r>
              <a:rPr lang="en-US" b="0" dirty="0" smtClean="0"/>
              <a:t>jobs available, or being employed as a part-time worker.</a:t>
            </a:r>
          </a:p>
          <a:p>
            <a:pPr lvl="1">
              <a:buFontTx/>
              <a:buChar char="-"/>
            </a:pPr>
            <a:r>
              <a:rPr lang="en-US" b="0" dirty="0" smtClean="0"/>
              <a:t>Marginally-attached workers</a:t>
            </a:r>
          </a:p>
          <a:p>
            <a:pPr lvl="1">
              <a:buFontTx/>
              <a:buChar char="-"/>
            </a:pPr>
            <a:r>
              <a:rPr lang="en-US" b="0" dirty="0" smtClean="0"/>
              <a:t>Under-employment</a:t>
            </a:r>
          </a:p>
          <a:p>
            <a:pPr lvl="1">
              <a:buFontTx/>
              <a:buChar char="-"/>
            </a:pPr>
            <a:r>
              <a:rPr lang="en-US" b="0" dirty="0" smtClean="0"/>
              <a:t>Discouraged workers</a:t>
            </a:r>
          </a:p>
          <a:p>
            <a:pPr lvl="1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4271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spc="0" dirty="0"/>
              <a:t>Alternative Measures of Unemployment, 1994–2011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914400" y="1066800"/>
            <a:ext cx="7257170" cy="5294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00" y="5943600"/>
            <a:ext cx="3048000" cy="304800"/>
          </a:xfrm>
        </p:spPr>
        <p:txBody>
          <a:bodyPr>
            <a:normAutofit/>
          </a:bodyPr>
          <a:lstStyle/>
          <a:p>
            <a:r>
              <a:rPr lang="en-US" sz="1400" b="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Source: Bureau of Labor Statistics</a:t>
            </a:r>
            <a:endParaRPr lang="en-US" sz="1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6876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pc="0" dirty="0" smtClean="0"/>
              <a:t>Defining Unemployment</a:t>
            </a:r>
          </a:p>
        </p:txBody>
      </p:sp>
      <p:sp>
        <p:nvSpPr>
          <p:cNvPr id="1028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839200" cy="5257800"/>
          </a:xfr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solidFill>
                  <a:srgbClr val="0070C0"/>
                </a:solidFill>
              </a:rPr>
              <a:t>Measuring the labor force participation </a:t>
            </a:r>
            <a:r>
              <a:rPr lang="en-US" sz="2800" dirty="0" smtClean="0">
                <a:solidFill>
                  <a:srgbClr val="0070C0"/>
                </a:solidFill>
              </a:rPr>
              <a:t>rate (LFPR):</a:t>
            </a:r>
            <a:endParaRPr lang="en-US" sz="2800" dirty="0">
              <a:solidFill>
                <a:srgbClr val="0070C0"/>
              </a:solidFill>
            </a:endParaRPr>
          </a:p>
          <a:p>
            <a:pPr lvl="1">
              <a:spcBef>
                <a:spcPct val="0"/>
              </a:spcBef>
              <a:spcAft>
                <a:spcPts val="600"/>
              </a:spcAft>
            </a:pPr>
            <a:r>
              <a:rPr lang="en-US" sz="2400" dirty="0" smtClean="0"/>
              <a:t>-The percent  </a:t>
            </a:r>
            <a:r>
              <a:rPr lang="en-US" sz="2400" dirty="0"/>
              <a:t>of the </a:t>
            </a:r>
            <a:r>
              <a:rPr lang="en-US" sz="2400" u="sng" dirty="0"/>
              <a:t>adult (16</a:t>
            </a:r>
            <a:r>
              <a:rPr lang="en-US" sz="2400" u="sng" dirty="0" smtClean="0"/>
              <a:t>+</a:t>
            </a:r>
            <a:r>
              <a:rPr lang="en-US" sz="2400" dirty="0" smtClean="0"/>
              <a:t>)  </a:t>
            </a:r>
            <a:r>
              <a:rPr lang="en-US" sz="2400" u="sng" dirty="0" smtClean="0"/>
              <a:t>non-institutionalized</a:t>
            </a:r>
            <a:r>
              <a:rPr lang="en-US" sz="2400" dirty="0" smtClean="0"/>
              <a:t> </a:t>
            </a:r>
            <a:r>
              <a:rPr lang="en-US" sz="2400" u="sng" dirty="0"/>
              <a:t>civilian</a:t>
            </a:r>
            <a:r>
              <a:rPr lang="en-US" sz="2400" dirty="0"/>
              <a:t> population who are </a:t>
            </a:r>
            <a:r>
              <a:rPr lang="en-US" sz="2400" u="sng" dirty="0"/>
              <a:t>working</a:t>
            </a:r>
            <a:r>
              <a:rPr lang="en-US" sz="2400" dirty="0"/>
              <a:t> or </a:t>
            </a:r>
            <a:r>
              <a:rPr lang="en-US" sz="2400" u="sng" dirty="0"/>
              <a:t>actively looking</a:t>
            </a:r>
            <a:r>
              <a:rPr lang="en-US" sz="2400" dirty="0"/>
              <a:t> for work</a:t>
            </a:r>
            <a:r>
              <a:rPr lang="en-US" sz="2400" dirty="0" smtClean="0"/>
              <a:t>.</a:t>
            </a:r>
          </a:p>
          <a:p>
            <a:pPr lvl="1">
              <a:spcBef>
                <a:spcPct val="0"/>
              </a:spcBef>
              <a:spcAft>
                <a:spcPts val="600"/>
              </a:spcAft>
            </a:pPr>
            <a:r>
              <a:rPr lang="en-US" sz="2400" dirty="0" smtClean="0"/>
              <a:t>-(Labor force / Adult Population) x 100%</a:t>
            </a:r>
          </a:p>
          <a:p>
            <a:pPr lvl="1">
              <a:spcBef>
                <a:spcPct val="0"/>
              </a:spcBef>
              <a:spcAft>
                <a:spcPts val="600"/>
              </a:spcAft>
            </a:pPr>
            <a:r>
              <a:rPr lang="en-US" sz="2400" dirty="0" smtClean="0"/>
              <a:t>-Adult Population: age 16 or older</a:t>
            </a:r>
          </a:p>
          <a:p>
            <a:pPr lvl="1">
              <a:spcBef>
                <a:spcPct val="0"/>
              </a:spcBef>
              <a:spcAft>
                <a:spcPts val="600"/>
              </a:spcAft>
            </a:pPr>
            <a:r>
              <a:rPr lang="en-US" sz="2400" dirty="0" smtClean="0"/>
              <a:t>-Labor force:  not included military, seniors, retirees, disabled, discouraged workers</a:t>
            </a:r>
          </a:p>
          <a:p>
            <a:pPr>
              <a:defRPr/>
            </a:pPr>
            <a:r>
              <a:rPr lang="en-US" sz="2800" dirty="0" smtClean="0">
                <a:solidFill>
                  <a:srgbClr val="0070C0"/>
                </a:solidFill>
              </a:rPr>
              <a:t>Measuring unemployment</a:t>
            </a:r>
          </a:p>
          <a:p>
            <a:pPr lvl="1">
              <a:defRPr/>
            </a:pPr>
            <a:r>
              <a:rPr lang="en-US" sz="2400" dirty="0" smtClean="0"/>
              <a:t>The </a:t>
            </a:r>
            <a:r>
              <a:rPr lang="en-US" sz="2400" i="1" dirty="0" smtClean="0">
                <a:solidFill>
                  <a:srgbClr val="990033"/>
                </a:solidFill>
              </a:rPr>
              <a:t>unemployment rate</a:t>
            </a:r>
            <a:r>
              <a:rPr lang="en-US" sz="2400" dirty="0" smtClean="0">
                <a:solidFill>
                  <a:srgbClr val="990033"/>
                </a:solidFill>
              </a:rPr>
              <a:t> </a:t>
            </a:r>
            <a:r>
              <a:rPr lang="en-US" sz="2400" dirty="0" smtClean="0"/>
              <a:t>is the percent of the labor force without a job:</a:t>
            </a:r>
          </a:p>
          <a:p>
            <a:pPr lvl="1">
              <a:defRPr/>
            </a:pPr>
            <a:r>
              <a:rPr lang="en-US" sz="2400" dirty="0" smtClean="0"/>
              <a:t>-( Unemployed / Labor Force ) x 100%</a:t>
            </a:r>
          </a:p>
          <a:p>
            <a:pPr lvl="1">
              <a:defRPr/>
            </a:pPr>
            <a:r>
              <a:rPr lang="en-US" sz="2400" dirty="0" smtClean="0"/>
              <a:t>-Unemployed is defined as: those who are looking for jobs, and available for work.</a:t>
            </a:r>
          </a:p>
          <a:p>
            <a:pPr lvl="2">
              <a:defRPr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xmlns="" val="29112635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22986225"/>
              </p:ext>
            </p:extLst>
          </p:nvPr>
        </p:nvGraphicFramePr>
        <p:xfrm>
          <a:off x="152400" y="1143000"/>
          <a:ext cx="8686800" cy="1752599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5405121"/>
                <a:gridCol w="3281679"/>
              </a:tblGrid>
              <a:tr h="44353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Candara" pitchFamily="34" charset="0"/>
                        </a:rPr>
                        <a:t>Adult population</a:t>
                      </a:r>
                      <a:endParaRPr lang="en-US" sz="1800" b="1" dirty="0">
                        <a:latin typeface="Candara" pitchFamily="34" charset="0"/>
                        <a:ea typeface="Times New Roman"/>
                        <a:cs typeface="Times New Roman"/>
                      </a:endParaRPr>
                    </a:p>
                  </a:txBody>
                  <a:tcPr marL="70055" marR="7005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Candara" pitchFamily="34" charset="0"/>
                        </a:rPr>
                        <a:t>200 million</a:t>
                      </a:r>
                      <a:endParaRPr lang="en-US" sz="1800" b="1" dirty="0">
                        <a:latin typeface="Candara" pitchFamily="34" charset="0"/>
                        <a:ea typeface="Times New Roman"/>
                        <a:cs typeface="Times New Roman"/>
                      </a:endParaRPr>
                    </a:p>
                  </a:txBody>
                  <a:tcPr marL="70055" marR="70055" marT="0" marB="0"/>
                </a:tc>
              </a:tr>
              <a:tr h="44353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Candara" pitchFamily="34" charset="0"/>
                        </a:rPr>
                        <a:t>Labor force </a:t>
                      </a:r>
                      <a:endParaRPr lang="en-US" sz="1800" b="1" dirty="0">
                        <a:latin typeface="Candara" pitchFamily="34" charset="0"/>
                        <a:ea typeface="Times New Roman"/>
                        <a:cs typeface="Times New Roman"/>
                      </a:endParaRPr>
                    </a:p>
                  </a:txBody>
                  <a:tcPr marL="70055" marR="7005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Candara" pitchFamily="34" charset="0"/>
                        </a:rPr>
                        <a:t>150 million</a:t>
                      </a:r>
                      <a:endParaRPr lang="en-US" sz="1800" b="1" dirty="0">
                        <a:latin typeface="Candara" pitchFamily="34" charset="0"/>
                        <a:ea typeface="Times New Roman"/>
                        <a:cs typeface="Times New Roman"/>
                      </a:endParaRPr>
                    </a:p>
                  </a:txBody>
                  <a:tcPr marL="70055" marR="70055" marT="0" marB="0"/>
                </a:tc>
              </a:tr>
              <a:tr h="42199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Candara" pitchFamily="34" charset="0"/>
                        </a:rPr>
                        <a:t>Employed persons</a:t>
                      </a:r>
                      <a:endParaRPr lang="en-US" sz="1800" b="1" dirty="0">
                        <a:latin typeface="Candara" pitchFamily="34" charset="0"/>
                        <a:ea typeface="Times New Roman"/>
                        <a:cs typeface="Times New Roman"/>
                      </a:endParaRPr>
                    </a:p>
                  </a:txBody>
                  <a:tcPr marL="70055" marR="7005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Candara" pitchFamily="34" charset="0"/>
                        </a:rPr>
                        <a:t>138.75 million</a:t>
                      </a:r>
                      <a:endParaRPr lang="en-US" sz="1800" b="1" dirty="0">
                        <a:latin typeface="Candara" pitchFamily="34" charset="0"/>
                        <a:ea typeface="Times New Roman"/>
                        <a:cs typeface="Times New Roman"/>
                      </a:endParaRPr>
                    </a:p>
                  </a:txBody>
                  <a:tcPr marL="70055" marR="70055" marT="0" marB="0"/>
                </a:tc>
              </a:tr>
              <a:tr h="44353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Candara" pitchFamily="34" charset="0"/>
                        </a:rPr>
                        <a:t>Discouraged workers</a:t>
                      </a:r>
                      <a:endParaRPr lang="en-US" sz="1800" b="1" dirty="0">
                        <a:latin typeface="Candara" pitchFamily="34" charset="0"/>
                        <a:ea typeface="Times New Roman"/>
                        <a:cs typeface="Times New Roman"/>
                      </a:endParaRPr>
                    </a:p>
                  </a:txBody>
                  <a:tcPr marL="70055" marR="7005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Candara" pitchFamily="34" charset="0"/>
                        </a:rPr>
                        <a:t>10.5 million</a:t>
                      </a:r>
                      <a:endParaRPr lang="en-US" sz="1800" b="1" dirty="0">
                        <a:latin typeface="Candara" pitchFamily="34" charset="0"/>
                        <a:ea typeface="Times New Roman"/>
                        <a:cs typeface="Times New Roman"/>
                      </a:endParaRPr>
                    </a:p>
                  </a:txBody>
                  <a:tcPr marL="70055" marR="70055" marT="0" marB="0"/>
                </a:tc>
              </a:tr>
            </a:tbl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381000" y="2895600"/>
            <a:ext cx="8534400" cy="3200400"/>
          </a:xfrm>
        </p:spPr>
        <p:txBody>
          <a:bodyPr>
            <a:noAutofit/>
          </a:bodyPr>
          <a:lstStyle/>
          <a:p>
            <a:pPr marL="0" indent="0">
              <a:buFont typeface="Arial" pitchFamily="34" charset="0"/>
              <a:buNone/>
              <a:defRPr/>
            </a:pPr>
            <a:r>
              <a:rPr lang="en-US" sz="2800" dirty="0" smtClean="0"/>
              <a:t>According to the table, the unemployment rate is _________ and the labor force participation rate is __________.</a:t>
            </a:r>
          </a:p>
          <a:p>
            <a:pPr marL="514350" indent="-514350">
              <a:buFont typeface="+mj-lt"/>
              <a:buAutoNum type="alphaLcParenR"/>
              <a:defRPr/>
            </a:pPr>
            <a:r>
              <a:rPr lang="en-US" sz="2800" dirty="0" smtClean="0"/>
              <a:t>7%; 60.4%   </a:t>
            </a:r>
          </a:p>
          <a:p>
            <a:pPr marL="514350" indent="-514350">
              <a:buFont typeface="+mj-lt"/>
              <a:buAutoNum type="alphaLcParenR"/>
              <a:defRPr/>
            </a:pPr>
            <a:r>
              <a:rPr lang="en-US" sz="2800" dirty="0" smtClean="0"/>
              <a:t>0.7%; 99.3%   </a:t>
            </a:r>
          </a:p>
          <a:p>
            <a:pPr marL="514350" indent="-514350">
              <a:buFont typeface="+mj-lt"/>
              <a:buAutoNum type="alphaLcParenR"/>
              <a:defRPr/>
            </a:pPr>
            <a:r>
              <a:rPr lang="en-US" sz="2800" dirty="0" smtClean="0"/>
              <a:t>5.6%; 69.4%    </a:t>
            </a:r>
          </a:p>
          <a:p>
            <a:pPr marL="514350" indent="-514350">
              <a:buFont typeface="+mj-lt"/>
              <a:buAutoNum type="alphaLcParenR"/>
              <a:defRPr/>
            </a:pPr>
            <a:r>
              <a:rPr lang="en-US" sz="2800" dirty="0" smtClean="0"/>
              <a:t>7.5%; 75%</a:t>
            </a:r>
          </a:p>
          <a:p>
            <a:pPr>
              <a:defRPr/>
            </a:pP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25705" y="6307666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spc="60" dirty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  <a:hlinkClick r:id="rId3" action="ppaction://hlinksldjump"/>
              </a:rPr>
              <a:t>To Next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spc="60" dirty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  <a:hlinkClick r:id="rId3" action="ppaction://hlinksldjump"/>
              </a:rPr>
              <a:t>Active Learning</a:t>
            </a:r>
            <a:endParaRPr lang="en-US" sz="9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3430752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sz="2800" dirty="0" smtClean="0"/>
              <a:t>Which of the following individuals can be counted as unemployed?</a:t>
            </a:r>
          </a:p>
          <a:p>
            <a:pPr marL="742950" indent="-742950">
              <a:buFont typeface="+mj-lt"/>
              <a:buAutoNum type="alphaLcParenR"/>
              <a:defRPr/>
            </a:pPr>
            <a:r>
              <a:rPr lang="en-US" sz="2800" dirty="0" smtClean="0"/>
              <a:t>Darren, a 10-year-old child</a:t>
            </a:r>
          </a:p>
          <a:p>
            <a:pPr marL="742950" indent="-742950">
              <a:buFont typeface="+mj-lt"/>
              <a:buAutoNum type="alphaLcParenR"/>
              <a:defRPr/>
            </a:pPr>
            <a:r>
              <a:rPr lang="en-US" sz="2800" dirty="0" smtClean="0"/>
              <a:t>Nazma, a stay-at-home mom</a:t>
            </a:r>
          </a:p>
          <a:p>
            <a:pPr marL="742950" indent="-742950">
              <a:buFont typeface="+mj-lt"/>
              <a:buAutoNum type="alphaLcParenR"/>
              <a:defRPr/>
            </a:pPr>
            <a:r>
              <a:rPr lang="en-US" sz="2800" dirty="0" smtClean="0"/>
              <a:t>Moesha, a full-time college student	</a:t>
            </a:r>
          </a:p>
          <a:p>
            <a:pPr marL="742950" indent="-742950">
              <a:buFont typeface="+mj-lt"/>
              <a:buAutoNum type="alphaLcParenR"/>
              <a:defRPr/>
            </a:pPr>
            <a:r>
              <a:rPr lang="en-US" sz="2800" dirty="0" smtClean="0"/>
              <a:t>Carl, who works part time at the Olive Garden but would prefer more hours</a:t>
            </a:r>
          </a:p>
          <a:p>
            <a:pPr marL="742950" indent="-742950">
              <a:buFont typeface="+mj-lt"/>
              <a:buAutoNum type="alphaLcParenR"/>
              <a:defRPr/>
            </a:pPr>
            <a:r>
              <a:rPr lang="en-US" sz="2800" dirty="0" smtClean="0"/>
              <a:t>None of the answers is correct.</a:t>
            </a:r>
          </a:p>
          <a:p>
            <a:pPr>
              <a:buFont typeface="Arial" pitchFamily="34" charset="0"/>
              <a:buChar char="•"/>
              <a:defRPr/>
            </a:pP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25705" y="6307666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spc="60" dirty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  <a:hlinkClick r:id="" action="ppaction://noaction"/>
              </a:rPr>
              <a:t>To Next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spc="60" dirty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  <a:hlinkClick r:id="" action="ppaction://noaction"/>
              </a:rPr>
              <a:t>Active Learning</a:t>
            </a:r>
            <a:endParaRPr lang="en-US" sz="9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2289427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pc="0" dirty="0"/>
              <a:t>The Natural Rate of Unemployment</a:t>
            </a:r>
            <a:endParaRPr lang="en-US" spc="0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839200" cy="58674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Some unemployment is </a:t>
            </a:r>
            <a:r>
              <a:rPr lang="en-US" i="1" u="sng" dirty="0" smtClean="0"/>
              <a:t>natural</a:t>
            </a:r>
            <a:r>
              <a:rPr lang="en-US" dirty="0" smtClean="0"/>
              <a:t>. </a:t>
            </a:r>
          </a:p>
          <a:p>
            <a:pPr lvl="1"/>
            <a:r>
              <a:rPr lang="en-US" sz="24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Over </a:t>
            </a: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past </a:t>
            </a:r>
            <a:r>
              <a:rPr lang="en-US" sz="24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50 years, </a:t>
            </a: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>
              <a:rPr lang="en-US" sz="24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national unemployment rate has </a:t>
            </a: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never dropped below 2.9</a:t>
            </a:r>
            <a:r>
              <a:rPr lang="en-US" sz="24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%.</a:t>
            </a:r>
          </a:p>
          <a:p>
            <a:pPr lvl="1"/>
            <a:endParaRPr lang="en-US" sz="2400" i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/>
              <a:t>There are three types of unemployment:</a:t>
            </a:r>
          </a:p>
          <a:p>
            <a:pPr marL="971550" lvl="1" indent="-514350">
              <a:buFont typeface="Century Gothic" pitchFamily="34" charset="0"/>
              <a:buAutoNum type="arabicPeriod"/>
            </a:pPr>
            <a:r>
              <a:rPr lang="en-US" sz="3200" dirty="0" smtClean="0">
                <a:solidFill>
                  <a:srgbClr val="0070C0"/>
                </a:solidFill>
              </a:rPr>
              <a:t>frictional</a:t>
            </a:r>
          </a:p>
          <a:p>
            <a:pPr marL="971550" lvl="1" indent="-514350">
              <a:buFont typeface="Century Gothic" pitchFamily="34" charset="0"/>
              <a:buAutoNum type="arabicPeriod"/>
            </a:pPr>
            <a:r>
              <a:rPr lang="en-US" sz="3200" dirty="0" smtClean="0">
                <a:solidFill>
                  <a:srgbClr val="0070C0"/>
                </a:solidFill>
              </a:rPr>
              <a:t>structural</a:t>
            </a:r>
          </a:p>
          <a:p>
            <a:pPr marL="971550" lvl="1" indent="-514350">
              <a:buFont typeface="Century Gothic" pitchFamily="34" charset="0"/>
              <a:buAutoNum type="arabicPeriod"/>
            </a:pPr>
            <a:r>
              <a:rPr lang="en-US" sz="3200" dirty="0" smtClean="0">
                <a:solidFill>
                  <a:srgbClr val="0070C0"/>
                </a:solidFill>
              </a:rPr>
              <a:t>Cyclical</a:t>
            </a:r>
          </a:p>
          <a:p>
            <a:pPr marL="971550" lvl="1" indent="-514350"/>
            <a:r>
              <a:rPr lang="en-US" sz="3200" dirty="0" smtClean="0">
                <a:solidFill>
                  <a:srgbClr val="0070C0"/>
                </a:solidFill>
              </a:rPr>
              <a:t>(Also,</a:t>
            </a:r>
            <a:r>
              <a:rPr lang="en-US" sz="3200" u="sng" dirty="0" smtClean="0">
                <a:solidFill>
                  <a:srgbClr val="0070C0"/>
                </a:solidFill>
              </a:rPr>
              <a:t> Seasonal </a:t>
            </a:r>
            <a:r>
              <a:rPr lang="en-US" sz="3200" dirty="0" smtClean="0">
                <a:solidFill>
                  <a:srgbClr val="0070C0"/>
                </a:solidFill>
              </a:rPr>
              <a:t>Unemployment)</a:t>
            </a:r>
          </a:p>
          <a:p>
            <a:pPr marL="971550" lvl="1" indent="-514350"/>
            <a:endParaRPr lang="en-US" sz="3200" dirty="0" smtClean="0">
              <a:solidFill>
                <a:srgbClr val="0070C0"/>
              </a:solidFill>
            </a:endParaRPr>
          </a:p>
          <a:p>
            <a:pPr marL="971550" lvl="1" indent="-514350"/>
            <a:r>
              <a:rPr lang="en-US" sz="3200" dirty="0" smtClean="0"/>
              <a:t>Natural Unemployment: frictional + structural</a:t>
            </a:r>
          </a:p>
          <a:p>
            <a:pPr marL="971550" lvl="1" indent="-514350"/>
            <a:endParaRPr lang="en-US" sz="3200" i="1" dirty="0" smtClean="0"/>
          </a:p>
          <a:p>
            <a:pPr marL="971550" lvl="1" indent="-514350"/>
            <a:r>
              <a:rPr lang="en-US" sz="3200" i="1" dirty="0" smtClean="0"/>
              <a:t>Cyclical unemployment: </a:t>
            </a:r>
            <a:r>
              <a:rPr lang="en-US" sz="3200" dirty="0" smtClean="0"/>
              <a:t>unemployment correlated with the business cycle in the economy —the deviation from the natural rate.  During recession, cyclical unemployment emerges.  The “99-ers” following the 2008 housing crisis.</a:t>
            </a:r>
          </a:p>
        </p:txBody>
      </p:sp>
    </p:spTree>
    <p:extLst>
      <p:ext uri="{BB962C8B-B14F-4D97-AF65-F5344CB8AC3E}">
        <p14:creationId xmlns:p14="http://schemas.microsoft.com/office/powerpoint/2010/main" xmlns="" val="45964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fc064d4566f80b9dcc23d268d557d4a6274f7a3"/>
</p:tagLst>
</file>

<file path=ppt/theme/theme1.xml><?xml version="1.0" encoding="utf-8"?>
<a:theme xmlns:a="http://schemas.openxmlformats.org/drawingml/2006/main" name="newer Krugman 3e theme">
  <a:themeElements>
    <a:clrScheme name="Custom 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rugman 3e main content">
  <a:themeElements>
    <a:clrScheme name="Krugman 3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Krugman 3e titles etc">
  <a:themeElements>
    <a:clrScheme name="Custom 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Custom 1">
      <a:majorFont>
        <a:latin typeface="Garamond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Krugman 3e practice">
  <a:themeElements>
    <a:clrScheme name="Custom 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Krugman 3e business case">
  <a:themeElements>
    <a:clrScheme name="Custom 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Krugman 3e discussion">
  <a:themeElements>
    <a:clrScheme name="Custom 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Krugman 3e Pitfalls">
  <a:themeElements>
    <a:clrScheme name="Krugman 3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newer Krugman 3e theme</Template>
  <TotalTime>2340</TotalTime>
  <Words>742</Words>
  <Application>Microsoft Office PowerPoint</Application>
  <PresentationFormat>On-screen Show (4:3)</PresentationFormat>
  <Paragraphs>122</Paragraphs>
  <Slides>14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9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newer Krugman 3e theme</vt:lpstr>
      <vt:lpstr>Krugman 3e main content</vt:lpstr>
      <vt:lpstr>1_Custom Design</vt:lpstr>
      <vt:lpstr>4_Custom Design</vt:lpstr>
      <vt:lpstr>Krugman 3e titles etc</vt:lpstr>
      <vt:lpstr>Krugman 3e practice</vt:lpstr>
      <vt:lpstr>Krugman 3e business case</vt:lpstr>
      <vt:lpstr>Krugman 3e discussion</vt:lpstr>
      <vt:lpstr>Krugman 3e Pitfalls</vt:lpstr>
      <vt:lpstr>Slide 1</vt:lpstr>
      <vt:lpstr>Growth and Changes in Unemployment, 1949–2010</vt:lpstr>
      <vt:lpstr>The U.S. Unemployment Rate, 1948–2011</vt:lpstr>
      <vt:lpstr>The Significance of the Unemployment Rate</vt:lpstr>
      <vt:lpstr>Alternative Measures of Unemployment, 1994–2011</vt:lpstr>
      <vt:lpstr>Defining Unemployment</vt:lpstr>
      <vt:lpstr>Slide 7</vt:lpstr>
      <vt:lpstr>Slide 8</vt:lpstr>
      <vt:lpstr>The Natural Rate of Unemployment</vt:lpstr>
      <vt:lpstr>Frictional Unemployment</vt:lpstr>
      <vt:lpstr>Structural Unemployment</vt:lpstr>
      <vt:lpstr>Structural Unemployment in East Germany</vt:lpstr>
      <vt:lpstr>Structural Unemployment</vt:lpstr>
      <vt:lpstr>Slide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Solina Lindahl</dc:creator>
  <cp:lastModifiedBy>sicomblang</cp:lastModifiedBy>
  <cp:revision>108</cp:revision>
  <dcterms:created xsi:type="dcterms:W3CDTF">2012-07-25T04:05:31Z</dcterms:created>
  <dcterms:modified xsi:type="dcterms:W3CDTF">2017-03-15T22:59:22Z</dcterms:modified>
</cp:coreProperties>
</file>